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38" r:id="rId2"/>
    <p:sldId id="339" r:id="rId3"/>
    <p:sldId id="397" r:id="rId4"/>
    <p:sldId id="395" r:id="rId5"/>
    <p:sldId id="396" r:id="rId6"/>
    <p:sldId id="399" r:id="rId7"/>
    <p:sldId id="425" r:id="rId8"/>
    <p:sldId id="400" r:id="rId9"/>
    <p:sldId id="402" r:id="rId10"/>
    <p:sldId id="404" r:id="rId11"/>
    <p:sldId id="422" r:id="rId12"/>
    <p:sldId id="405" r:id="rId13"/>
    <p:sldId id="423" r:id="rId14"/>
    <p:sldId id="406" r:id="rId15"/>
    <p:sldId id="385" r:id="rId16"/>
    <p:sldId id="379" r:id="rId17"/>
    <p:sldId id="380" r:id="rId18"/>
    <p:sldId id="398" r:id="rId19"/>
    <p:sldId id="413" r:id="rId20"/>
    <p:sldId id="424" r:id="rId21"/>
    <p:sldId id="414" r:id="rId22"/>
    <p:sldId id="415" r:id="rId23"/>
    <p:sldId id="416" r:id="rId24"/>
    <p:sldId id="417" r:id="rId25"/>
    <p:sldId id="418" r:id="rId26"/>
    <p:sldId id="419" r:id="rId27"/>
    <p:sldId id="407" r:id="rId28"/>
    <p:sldId id="421" r:id="rId29"/>
    <p:sldId id="411" r:id="rId30"/>
    <p:sldId id="412" r:id="rId31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07" autoAdjust="0"/>
  </p:normalViewPr>
  <p:slideViewPr>
    <p:cSldViewPr snapToGrid="0" snapToObjects="1">
      <p:cViewPr>
        <p:scale>
          <a:sx n="141" d="100"/>
          <a:sy n="141" d="100"/>
        </p:scale>
        <p:origin x="-61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72" r:id="rId19"/>
    <p:sldLayoutId id="2147483675" r:id="rId20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40.png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40.png"/><Relationship Id="rId21" Type="http://schemas.openxmlformats.org/officeDocument/2006/relationships/image" Target="../media/image21.png"/><Relationship Id="rId22" Type="http://schemas.openxmlformats.org/officeDocument/2006/relationships/image" Target="../media/image14.png"/><Relationship Id="rId23" Type="http://schemas.openxmlformats.org/officeDocument/2006/relationships/image" Target="../media/image15.png"/><Relationship Id="rId24" Type="http://schemas.openxmlformats.org/officeDocument/2006/relationships/image" Target="../media/image16.png"/><Relationship Id="rId25" Type="http://schemas.openxmlformats.org/officeDocument/2006/relationships/image" Target="../media/image23.png"/><Relationship Id="rId26" Type="http://schemas.openxmlformats.org/officeDocument/2006/relationships/image" Target="../media/image41.png"/><Relationship Id="rId27" Type="http://schemas.openxmlformats.org/officeDocument/2006/relationships/image" Target="../media/image20.pn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eeexplore.ieee.org/xpl/articleDetails.jsp?reload=true&amp;arnumber=700432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articleDetails.jsp?reload=true&amp;arnumber=7004325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22.png"/><Relationship Id="rId31" Type="http://schemas.openxmlformats.org/officeDocument/2006/relationships/image" Target="../media/image78.png"/><Relationship Id="rId32" Type="http://schemas.openxmlformats.org/officeDocument/2006/relationships/image" Target="../media/image21.png"/><Relationship Id="rId9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45.png"/><Relationship Id="rId33" Type="http://schemas.openxmlformats.org/officeDocument/2006/relationships/image" Target="../media/image79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17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67.png"/><Relationship Id="rId24" Type="http://schemas.openxmlformats.org/officeDocument/2006/relationships/image" Target="../media/image97.png"/><Relationship Id="rId25" Type="http://schemas.openxmlformats.org/officeDocument/2006/relationships/image" Target="../media/image98.png"/><Relationship Id="rId26" Type="http://schemas.openxmlformats.org/officeDocument/2006/relationships/image" Target="../media/image99.png"/><Relationship Id="rId27" Type="http://schemas.openxmlformats.org/officeDocument/2006/relationships/image" Target="../media/image100.png"/><Relationship Id="rId28" Type="http://schemas.openxmlformats.org/officeDocument/2006/relationships/image" Target="../media/image101.png"/><Relationship Id="rId29" Type="http://schemas.openxmlformats.org/officeDocument/2006/relationships/image" Target="../media/image22.png"/><Relationship Id="rId30" Type="http://schemas.openxmlformats.org/officeDocument/2006/relationships/image" Target="../media/image102.png"/><Relationship Id="rId31" Type="http://schemas.openxmlformats.org/officeDocument/2006/relationships/image" Target="../media/image21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14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45.png"/><Relationship Id="rId19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81.png"/><Relationship Id="rId6" Type="http://schemas.openxmlformats.org/officeDocument/2006/relationships/image" Target="../media/image82.tif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7.png"/><Relationship Id="rId14" Type="http://schemas.openxmlformats.org/officeDocument/2006/relationships/image" Target="../media/image11.png"/><Relationship Id="rId15" Type="http://schemas.openxmlformats.org/officeDocument/2006/relationships/image" Target="../media/image20.png"/><Relationship Id="rId16" Type="http://schemas.openxmlformats.org/officeDocument/2006/relationships/hyperlink" Target="http://www.nytimes.com/2014/08/18/technology/for-big-data-scientists-hurdle-to-insights-is-janitor-work.html?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5.png"/><Relationship Id="rId9" Type="http://schemas.openxmlformats.org/officeDocument/2006/relationships/image" Target="../media/image19.png"/><Relationship Id="rId10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403205" y="228175"/>
            <a:ext cx="6495614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err="1" smtClean="0">
                <a:solidFill>
                  <a:srgbClr val="266D68"/>
                </a:solidFill>
              </a:rPr>
              <a:t>GemFire</a:t>
            </a:r>
            <a:r>
              <a:rPr lang="en-US" sz="2100" dirty="0" smtClean="0">
                <a:solidFill>
                  <a:srgbClr val="266D68"/>
                </a:solidFill>
              </a:rPr>
              <a:t> provides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scalable, low-latency </a:t>
            </a:r>
            <a:r>
              <a:rPr lang="en-US" sz="2100" dirty="0" smtClean="0">
                <a:solidFill>
                  <a:srgbClr val="266D68"/>
                </a:solidFill>
              </a:rPr>
              <a:t>data access, storage and event processing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6484787" y="2258456"/>
            <a:ext cx="2062523" cy="857898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49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480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GemFire – Enterprise In Memory Data Grid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948" y="1125984"/>
            <a:ext cx="3540699" cy="3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159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709443" y="219167"/>
            <a:ext cx="5896579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HAWQ provides </a:t>
            </a:r>
            <a:r>
              <a:rPr lang="en-US" sz="2100" dirty="0" smtClean="0">
                <a:solidFill>
                  <a:srgbClr val="D3550E"/>
                </a:solidFill>
              </a:rPr>
              <a:t>SQL</a:t>
            </a:r>
            <a:r>
              <a:rPr lang="en-US" sz="2100" dirty="0" smtClean="0">
                <a:solidFill>
                  <a:srgbClr val="266D68"/>
                </a:solidFill>
              </a:rPr>
              <a:t> based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advanced analytics 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on top of </a:t>
            </a:r>
            <a:r>
              <a:rPr lang="en-US" sz="2100" dirty="0" err="1" smtClean="0">
                <a:solidFill>
                  <a:schemeClr val="accent1">
                    <a:lumMod val="75000"/>
                  </a:schemeClr>
                </a:solidFill>
              </a:rPr>
              <a:t>Hadoop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 / HDFS</a:t>
            </a:r>
            <a:endParaRPr lang="en-US" sz="2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2643186" y="3357413"/>
            <a:ext cx="3459001" cy="894307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8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5009600" y="366949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345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HAWQ – Advanced SQL analytics in Hadoop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339" y="1425495"/>
            <a:ext cx="5174887" cy="274517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980"/>
          <p:cNvSpPr txBox="1">
            <a:spLocks/>
          </p:cNvSpPr>
          <p:nvPr/>
        </p:nvSpPr>
        <p:spPr>
          <a:xfrm>
            <a:off x="4629423" y="4229418"/>
            <a:ext cx="6568134" cy="346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17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266D68"/>
                </a:solidFill>
              </a:rPr>
              <a:t>Combining SQL with </a:t>
            </a:r>
            <a:r>
              <a:rPr lang="en-US" sz="1400" dirty="0" err="1" smtClean="0">
                <a:solidFill>
                  <a:srgbClr val="266D68"/>
                </a:solidFill>
              </a:rPr>
              <a:t>Hadoop</a:t>
            </a:r>
            <a:r>
              <a:rPr lang="en-US" sz="1400" dirty="0" smtClean="0">
                <a:solidFill>
                  <a:srgbClr val="266D68"/>
                </a:solidFill>
              </a:rPr>
              <a:t> is key for analytics</a:t>
            </a:r>
            <a:endParaRPr lang="en-US" sz="1400" dirty="0">
              <a:solidFill>
                <a:srgbClr val="266D68"/>
              </a:solidFill>
            </a:endParaRPr>
          </a:p>
        </p:txBody>
      </p:sp>
      <p:sp>
        <p:nvSpPr>
          <p:cNvPr id="24" name="Shape 981"/>
          <p:cNvSpPr txBox="1">
            <a:spLocks/>
          </p:cNvSpPr>
          <p:nvPr/>
        </p:nvSpPr>
        <p:spPr>
          <a:xfrm>
            <a:off x="4800541" y="1109247"/>
            <a:ext cx="326778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266D68"/>
                </a:solidFill>
              </a:rPr>
              <a:t>SQL remains #1 choice for Data Science</a:t>
            </a:r>
            <a:endParaRPr lang="en-US" sz="140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3159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290727" y="219167"/>
            <a:ext cx="6553261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Developers and Data Scientists can focus on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100" dirty="0" smtClean="0">
                <a:solidFill>
                  <a:srgbClr val="C2632E"/>
                </a:solidFill>
              </a:rPr>
              <a:t>Business Value </a:t>
            </a:r>
            <a:r>
              <a:rPr lang="en-US" sz="2100" dirty="0" smtClean="0">
                <a:solidFill>
                  <a:srgbClr val="266D68"/>
                </a:solidFill>
              </a:rPr>
              <a:t>of Data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39" name="Shape 893"/>
          <p:cNvSpPr/>
          <p:nvPr/>
        </p:nvSpPr>
        <p:spPr>
          <a:xfrm>
            <a:off x="3422526" y="1196593"/>
            <a:ext cx="1981463" cy="660920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sp>
        <p:nvSpPr>
          <p:cNvPr id="40" name="Shape 893"/>
          <p:cNvSpPr/>
          <p:nvPr/>
        </p:nvSpPr>
        <p:spPr>
          <a:xfrm>
            <a:off x="6538212" y="3400555"/>
            <a:ext cx="1941641" cy="860172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4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5381" y="1336522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7353" y="3846425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4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96822" y="3565451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648" y="3556272"/>
            <a:ext cx="528159" cy="339583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2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53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70" name="Shape 1350"/>
          <p:cNvSpPr/>
          <p:nvPr/>
        </p:nvSpPr>
        <p:spPr>
          <a:xfrm>
            <a:off x="4601852" y="3179727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SQL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71" name="Shape 1350"/>
          <p:cNvSpPr/>
          <p:nvPr/>
        </p:nvSpPr>
        <p:spPr>
          <a:xfrm>
            <a:off x="6177764" y="371499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SQL</a:t>
            </a:r>
            <a:endParaRPr sz="105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658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1068645"/>
            <a:ext cx="9144000" cy="3552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353616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Existing open-source tools only do part of the job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72" y="1089022"/>
            <a:ext cx="1190957" cy="1190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1229230"/>
            <a:ext cx="1308004" cy="96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12" y="1327996"/>
            <a:ext cx="1662038" cy="606644"/>
          </a:xfrm>
          <a:prstGeom prst="rect">
            <a:avLst/>
          </a:prstGeom>
        </p:spPr>
      </p:pic>
      <p:cxnSp>
        <p:nvCxnSpPr>
          <p:cNvPr id="23" name="Shape 1103"/>
          <p:cNvCxnSpPr/>
          <p:nvPr/>
        </p:nvCxnSpPr>
        <p:spPr>
          <a:xfrm>
            <a:off x="2982370" y="1118058"/>
            <a:ext cx="0" cy="3502984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1118058"/>
            <a:ext cx="0" cy="3502984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054"/>
          <p:cNvSpPr txBox="1">
            <a:spLocks/>
          </p:cNvSpPr>
          <p:nvPr/>
        </p:nvSpPr>
        <p:spPr>
          <a:xfrm>
            <a:off x="6430814" y="2482039"/>
            <a:ext cx="2346475" cy="2498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Does distributed computing well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Requires programming</a:t>
            </a:r>
          </a:p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rtl val="0"/>
              </a:rPr>
              <a:t>Does not handle data ingestion / transformation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7" name="Shape 1054"/>
          <p:cNvSpPr txBox="1">
            <a:spLocks/>
          </p:cNvSpPr>
          <p:nvPr/>
        </p:nvSpPr>
        <p:spPr>
          <a:xfrm>
            <a:off x="3394860" y="2482039"/>
            <a:ext cx="2346475" cy="2498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Does distributed computing well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Requires coding </a:t>
            </a:r>
          </a:p>
          <a:p>
            <a:pPr marL="457200" indent="-342900">
              <a:lnSpc>
                <a:spcPct val="9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ymbo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rtl val="0"/>
              </a:rPr>
              <a:t>Does not handle data ingestion / transformation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25175686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sp>
        <p:nvSpPr>
          <p:cNvPr id="17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19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5606719" y="3197286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Expert Systems &amp; Machine Learning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6" name="Shape 1426"/>
          <p:cNvSpPr/>
          <p:nvPr/>
        </p:nvSpPr>
        <p:spPr>
          <a:xfrm>
            <a:off x="7474817" y="3201181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Advanced Analytics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3600566" y="3201360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Real-Time Data</a:t>
            </a:r>
            <a:endParaRPr sz="1400" dirty="0">
              <a:solidFill>
                <a:srgbClr val="29756E"/>
              </a:solidFill>
            </a:endParaRPr>
          </a:p>
        </p:txBody>
      </p:sp>
      <p:cxnSp>
        <p:nvCxnSpPr>
          <p:cNvPr id="92" name="Straight Arrow Connector 91"/>
          <p:cNvCxnSpPr>
            <a:stCxn id="58" idx="1"/>
            <a:endCxn id="69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hape 1426"/>
          <p:cNvSpPr/>
          <p:nvPr/>
        </p:nvSpPr>
        <p:spPr>
          <a:xfrm>
            <a:off x="2010974" y="2226736"/>
            <a:ext cx="202724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Stream Pipeline</a:t>
            </a:r>
            <a:endParaRPr sz="1400" dirty="0">
              <a:solidFill>
                <a:srgbClr val="29756E"/>
              </a:solidFill>
            </a:endParaRPr>
          </a:p>
        </p:txBody>
      </p:sp>
      <p:cxnSp>
        <p:nvCxnSpPr>
          <p:cNvPr id="166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5" name="Shape 1426"/>
          <p:cNvSpPr/>
          <p:nvPr/>
        </p:nvSpPr>
        <p:spPr>
          <a:xfrm>
            <a:off x="1064264" y="3201360"/>
            <a:ext cx="149442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Distributed Computing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Straight Arrow Connector 82"/>
          <p:cNvCxnSpPr/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282142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180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74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45518" y="2039355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039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97" t="12341" r="6711" b="13097"/>
          <a:stretch/>
        </p:blipFill>
        <p:spPr>
          <a:xfrm>
            <a:off x="1263422" y="198173"/>
            <a:ext cx="6489069" cy="42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6359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50"/>
          <p:cNvSpPr txBox="1">
            <a:spLocks/>
          </p:cNvSpPr>
          <p:nvPr/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smtClean="0">
                <a:solidFill>
                  <a:srgbClr val="00685D"/>
                </a:solidFill>
              </a:rPr>
              <a:t>The IoT Market Verticals</a:t>
            </a:r>
            <a:endParaRPr lang="en-US" sz="2200">
              <a:solidFill>
                <a:srgbClr val="00685D"/>
              </a:solidFill>
            </a:endParaRPr>
          </a:p>
        </p:txBody>
      </p:sp>
      <p:sp>
        <p:nvSpPr>
          <p:cNvPr id="3" name="Shape 1051"/>
          <p:cNvSpPr txBox="1">
            <a:spLocks/>
          </p:cNvSpPr>
          <p:nvPr/>
        </p:nvSpPr>
        <p:spPr>
          <a:xfrm>
            <a:off x="358247" y="981604"/>
            <a:ext cx="8410576" cy="338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Diversified Industrial Manufacturers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Agriculture, Security, Retail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Auto Manufacturers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Media (via Mobile devices)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Urban Infrastructure, Cities</a:t>
            </a:r>
          </a:p>
          <a:p>
            <a:pPr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266D68"/>
                </a:solidFill>
              </a:rPr>
              <a:t>Consumer, Connected Home etc.</a:t>
            </a:r>
            <a:endParaRPr lang="en-US" sz="180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29320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03509"/>
            <a:ext cx="61893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and IoT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p:transition xmlns:p14="http://schemas.microsoft.com/office/powerpoint/2010/main"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53"/>
          <p:cNvSpPr txBox="1">
            <a:spLocks/>
          </p:cNvSpPr>
          <p:nvPr/>
        </p:nvSpPr>
        <p:spPr>
          <a:xfrm>
            <a:off x="366711" y="218077"/>
            <a:ext cx="8558877" cy="64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2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dirty="0" err="1" smtClean="0">
                <a:solidFill>
                  <a:srgbClr val="00685D"/>
                </a:solidFill>
              </a:rPr>
              <a:t>IoT</a:t>
            </a:r>
            <a:r>
              <a:rPr lang="en-US" sz="2200" dirty="0" smtClean="0">
                <a:solidFill>
                  <a:srgbClr val="00685D"/>
                </a:solidFill>
              </a:rPr>
              <a:t> Strategy as a Differentiator</a:t>
            </a:r>
            <a:endParaRPr lang="en-US" sz="2200" dirty="0">
              <a:solidFill>
                <a:srgbClr val="00685D"/>
              </a:solidFill>
            </a:endParaRPr>
          </a:p>
        </p:txBody>
      </p:sp>
      <p:pic>
        <p:nvPicPr>
          <p:cNvPr id="4" name="image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006" y="864756"/>
            <a:ext cx="7005978" cy="3741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5626192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Aviation – Big Data &amp; IoT</a:t>
            </a:r>
          </a:p>
        </p:txBody>
      </p:sp>
      <p:sp>
        <p:nvSpPr>
          <p:cNvPr id="4" name="Shape 1215"/>
          <p:cNvSpPr txBox="1">
            <a:spLocks/>
          </p:cNvSpPr>
          <p:nvPr/>
        </p:nvSpPr>
        <p:spPr>
          <a:xfrm>
            <a:off x="366714" y="880268"/>
            <a:ext cx="8002452" cy="338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8026" indent="-208026" defTabSz="832104">
              <a:spcBef>
                <a:spcPts val="10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184" dirty="0" smtClean="0">
                <a:solidFill>
                  <a:srgbClr val="266D68"/>
                </a:solidFill>
              </a:rPr>
              <a:t>Goal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Improve jet engine efficiency and increase service profitability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Unable to store &amp; analyze massive amounts of data for analytics</a:t>
            </a:r>
          </a:p>
          <a:p>
            <a:pPr marL="208026" indent="-208026" defTabSz="832104">
              <a:spcBef>
                <a:spcPts val="10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2184" dirty="0" smtClean="0">
                <a:solidFill>
                  <a:srgbClr val="266D68"/>
                </a:solidFill>
              </a:rPr>
              <a:t>Solution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b="1" dirty="0" smtClean="0">
                <a:solidFill>
                  <a:srgbClr val="266D68"/>
                </a:solidFill>
              </a:rPr>
              <a:t>Large data sets </a:t>
            </a:r>
            <a:r>
              <a:rPr lang="en-US" sz="1820" dirty="0" smtClean="0">
                <a:solidFill>
                  <a:srgbClr val="266D68"/>
                </a:solidFill>
              </a:rPr>
              <a:t>ingested via batch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Store 100s TB of engine data in </a:t>
            </a:r>
            <a:r>
              <a:rPr lang="en-US" sz="1820" dirty="0" err="1" smtClean="0">
                <a:solidFill>
                  <a:srgbClr val="266D68"/>
                </a:solidFill>
              </a:rPr>
              <a:t>Hadoop</a:t>
            </a:r>
            <a:r>
              <a:rPr lang="en-US" sz="1820" dirty="0" smtClean="0">
                <a:solidFill>
                  <a:srgbClr val="266D68"/>
                </a:solidFill>
              </a:rPr>
              <a:t> (PHD)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Open doors for industrial engineers to poke at data (HAWQ)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b="1" dirty="0" smtClean="0">
                <a:solidFill>
                  <a:srgbClr val="266D68"/>
                </a:solidFill>
              </a:rPr>
              <a:t>Fast Machine Learning </a:t>
            </a:r>
            <a:r>
              <a:rPr lang="en-US" sz="1820" dirty="0" smtClean="0">
                <a:solidFill>
                  <a:srgbClr val="266D68"/>
                </a:solidFill>
              </a:rPr>
              <a:t>based algorithms</a:t>
            </a:r>
          </a:p>
          <a:p>
            <a:pPr marL="1040130" lvl="2" indent="-208026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456" dirty="0" smtClean="0">
                <a:solidFill>
                  <a:srgbClr val="266D68"/>
                </a:solidFill>
              </a:rPr>
              <a:t>2000x faster, 10x cheaper</a:t>
            </a:r>
          </a:p>
          <a:p>
            <a:pPr marL="676084" lvl="1" indent="-260032" defTabSz="832104">
              <a:spcBef>
                <a:spcPts val="2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lang="en-US" sz="1820" dirty="0" smtClean="0">
                <a:solidFill>
                  <a:srgbClr val="266D68"/>
                </a:solidFill>
              </a:rPr>
              <a:t>Customer portals for visibility</a:t>
            </a:r>
            <a:endParaRPr lang="en-US" sz="182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86054"/>
      </p:ext>
    </p:extLst>
  </p:cSld>
  <p:clrMapOvr>
    <a:masterClrMapping/>
  </p:clrMapOvr>
  <p:transition xmlns:p14="http://schemas.microsoft.com/office/powerpoint/2010/main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/>
        </p:nvSpPr>
        <p:spPr>
          <a:xfrm>
            <a:off x="707867" y="1436299"/>
            <a:ext cx="738847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14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2"/>
              </a:rPr>
              <a:t>http://www.gereports.com/post/94170227900/angling-in-the-data-lake-ge-and-pivotal-pioneer</a:t>
            </a:r>
          </a:p>
        </p:txBody>
      </p:sp>
      <p:sp>
        <p:nvSpPr>
          <p:cNvPr id="1218" name="Shape 1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Aviation – Big Data &amp; IoT</a:t>
            </a:r>
          </a:p>
        </p:txBody>
      </p:sp>
      <p:pic>
        <p:nvPicPr>
          <p:cNvPr id="1219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819" y="1859431"/>
            <a:ext cx="7198567" cy="831332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Shape 1220"/>
          <p:cNvSpPr/>
          <p:nvPr/>
        </p:nvSpPr>
        <p:spPr>
          <a:xfrm>
            <a:off x="3249826" y="3518554"/>
            <a:ext cx="965201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22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5726" y="2881341"/>
            <a:ext cx="5334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0082" y="2825071"/>
            <a:ext cx="875852" cy="6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Shape 1223"/>
          <p:cNvSpPr/>
          <p:nvPr/>
        </p:nvSpPr>
        <p:spPr>
          <a:xfrm>
            <a:off x="4144848" y="3518646"/>
            <a:ext cx="1067621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693038067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Energy – Fast Data &amp; IoT</a:t>
            </a:r>
          </a:p>
        </p:txBody>
      </p:sp>
      <p:sp>
        <p:nvSpPr>
          <p:cNvPr id="1226" name="Shape 1226"/>
          <p:cNvSpPr>
            <a:spLocks noGrp="1"/>
          </p:cNvSpPr>
          <p:nvPr>
            <p:ph type="body" idx="4294967295"/>
          </p:nvPr>
        </p:nvSpPr>
        <p:spPr>
          <a:xfrm>
            <a:off x="366713" y="1023938"/>
            <a:ext cx="8410575" cy="33829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Goal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Failing gas turbines causing issues with power generation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Unable to store &amp; process fire-hose of data</a:t>
            </a:r>
          </a:p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Solution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66D68"/>
                </a:solidFill>
              </a:rPr>
              <a:t>High Velocity </a:t>
            </a:r>
            <a:r>
              <a:rPr sz="2000" dirty="0">
                <a:solidFill>
                  <a:srgbClr val="266D68"/>
                </a:solidFill>
              </a:rPr>
              <a:t>data ingestion from Gas Turbines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Store 10 TB of turbine data in memory (GemFire)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66D68"/>
                </a:solidFill>
              </a:rPr>
              <a:t>Very Low Latency </a:t>
            </a:r>
            <a:r>
              <a:rPr sz="2000" dirty="0">
                <a:solidFill>
                  <a:srgbClr val="266D68"/>
                </a:solidFill>
              </a:rPr>
              <a:t>and </a:t>
            </a:r>
            <a:r>
              <a:rPr sz="2000" b="1" dirty="0">
                <a:solidFill>
                  <a:srgbClr val="266D68"/>
                </a:solidFill>
              </a:rPr>
              <a:t>High Speed </a:t>
            </a:r>
            <a:r>
              <a:rPr sz="2000" dirty="0">
                <a:solidFill>
                  <a:srgbClr val="266D68"/>
                </a:solidFill>
              </a:rPr>
              <a:t>data access</a:t>
            </a:r>
          </a:p>
          <a:p>
            <a:pPr marL="771525" lvl="1" indent="-314325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66D68"/>
                </a:solidFill>
              </a:rPr>
              <a:t>“Predictive” Maintenance</a:t>
            </a:r>
          </a:p>
        </p:txBody>
      </p:sp>
    </p:spTree>
    <p:extLst>
      <p:ext uri="{BB962C8B-B14F-4D97-AF65-F5344CB8AC3E}">
        <p14:creationId xmlns:p14="http://schemas.microsoft.com/office/powerpoint/2010/main" val="344262739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4" y="1702629"/>
            <a:ext cx="7104633" cy="1943422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/>
        </p:nvSpPr>
        <p:spPr>
          <a:xfrm>
            <a:off x="718027" y="1304219"/>
            <a:ext cx="725443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29756E"/>
                </a:solidFill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  <a:hlinkClick r:id="rId3"/>
              </a:rPr>
              <a:t>http://ieeexplore.ieee.org/xpl/articleDetails.jsp?reload=true&amp;arnumber=7004325</a:t>
            </a:r>
          </a:p>
        </p:txBody>
      </p:sp>
      <p:pic>
        <p:nvPicPr>
          <p:cNvPr id="123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6223" y="2961553"/>
            <a:ext cx="593549" cy="59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Shape 1231"/>
          <p:cNvSpPr/>
          <p:nvPr/>
        </p:nvSpPr>
        <p:spPr>
          <a:xfrm>
            <a:off x="7133512" y="3581501"/>
            <a:ext cx="798972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GemFire</a:t>
            </a:r>
          </a:p>
        </p:txBody>
      </p:sp>
      <p:sp>
        <p:nvSpPr>
          <p:cNvPr id="1232" name="Shape 1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Energy – Fast Data &amp; IoT</a:t>
            </a:r>
          </a:p>
        </p:txBody>
      </p:sp>
    </p:spTree>
    <p:extLst>
      <p:ext uri="{BB962C8B-B14F-4D97-AF65-F5344CB8AC3E}">
        <p14:creationId xmlns:p14="http://schemas.microsoft.com/office/powerpoint/2010/main" val="296668196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685D"/>
                </a:solidFill>
              </a:rPr>
              <a:t>GE Transportation – Big &amp; Fast Data</a:t>
            </a:r>
          </a:p>
        </p:txBody>
      </p:sp>
      <p:sp>
        <p:nvSpPr>
          <p:cNvPr id="1235" name="Shape 1235"/>
          <p:cNvSpPr>
            <a:spLocks noGrp="1"/>
          </p:cNvSpPr>
          <p:nvPr>
            <p:ph type="body" idx="4294967295"/>
          </p:nvPr>
        </p:nvSpPr>
        <p:spPr>
          <a:xfrm>
            <a:off x="366713" y="987459"/>
            <a:ext cx="8410575" cy="33829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Goal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Help rail companies manage locomotives better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Fast data from tracks &amp; Big data from sensors in locomotives</a:t>
            </a:r>
          </a:p>
          <a:p>
            <a:pPr lvl="0"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D4D4D"/>
                </a:solidFill>
              </a:rPr>
              <a:t>Solutions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Machine Learning model </a:t>
            </a:r>
            <a:r>
              <a:rPr sz="2000" dirty="0">
                <a:solidFill>
                  <a:srgbClr val="4D4D4D"/>
                </a:solidFill>
              </a:rPr>
              <a:t>built from combined data set (MADLib)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Real time scoring </a:t>
            </a:r>
            <a:r>
              <a:rPr sz="2000" dirty="0">
                <a:solidFill>
                  <a:srgbClr val="4D4D4D"/>
                </a:solidFill>
              </a:rPr>
              <a:t>of rail sensor data (Spring XD)</a:t>
            </a:r>
          </a:p>
          <a:p>
            <a:pPr marL="742950" lvl="1" indent="-285750">
              <a:spcBef>
                <a:spcPts val="300"/>
              </a:spcBef>
              <a:buClr>
                <a:srgbClr val="29756E"/>
              </a:buClr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D4D4D"/>
                </a:solidFill>
              </a:rPr>
              <a:t>Real-time alerting </a:t>
            </a:r>
            <a:r>
              <a:rPr sz="2000" dirty="0">
                <a:solidFill>
                  <a:srgbClr val="4D4D4D"/>
                </a:solidFill>
              </a:rPr>
              <a:t>of critical events via email &amp; a </a:t>
            </a:r>
            <a:r>
              <a:rPr sz="2000" b="1" dirty="0">
                <a:solidFill>
                  <a:srgbClr val="4D4D4D"/>
                </a:solidFill>
              </a:rPr>
              <a:t>real time dashboard </a:t>
            </a:r>
            <a:r>
              <a:rPr sz="2000" dirty="0">
                <a:solidFill>
                  <a:srgbClr val="4D4D4D"/>
                </a:solidFill>
              </a:rPr>
              <a:t>(Spring)</a:t>
            </a:r>
          </a:p>
        </p:txBody>
      </p:sp>
    </p:spTree>
    <p:extLst>
      <p:ext uri="{BB962C8B-B14F-4D97-AF65-F5344CB8AC3E}">
        <p14:creationId xmlns:p14="http://schemas.microsoft.com/office/powerpoint/2010/main" val="4286619168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17.png" descr="Screen Shot 2014-04-13 at 10.36.22 PM.png"/>
          <p:cNvPicPr/>
          <p:nvPr/>
        </p:nvPicPr>
        <p:blipFill>
          <a:blip r:embed="rId2">
            <a:extLst/>
          </a:blip>
          <a:srcRect t="6937" r="1609" b="23355"/>
          <a:stretch>
            <a:fillRect/>
          </a:stretch>
        </p:blipFill>
        <p:spPr>
          <a:xfrm>
            <a:off x="458031" y="224868"/>
            <a:ext cx="5794421" cy="256579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238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1507" y="1759507"/>
            <a:ext cx="4069428" cy="276003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4076" y="3395971"/>
            <a:ext cx="630093" cy="61112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204"/>
          <p:cNvSpPr/>
          <p:nvPr/>
        </p:nvSpPr>
        <p:spPr>
          <a:xfrm>
            <a:off x="2837983" y="4051502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 smtClean="0">
                <a:solidFill>
                  <a:srgbClr val="29756E"/>
                </a:solidFill>
              </a:rPr>
              <a:t>SpringXD</a:t>
            </a:r>
            <a:r>
              <a:rPr lang="x-none" sz="1300" dirty="0" smtClean="0">
                <a:solidFill>
                  <a:srgbClr val="29756E"/>
                </a:solidFill>
              </a:rPr>
              <a:t>   </a:t>
            </a:r>
            <a:endParaRPr sz="1300" dirty="0">
              <a:solidFill>
                <a:srgbClr val="29756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52" y="3549105"/>
            <a:ext cx="919583" cy="5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1619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10" y="881767"/>
            <a:ext cx="2719224" cy="2364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45" y="1351554"/>
            <a:ext cx="1359998" cy="1359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27" y="1579467"/>
            <a:ext cx="900137" cy="900137"/>
          </a:xfrm>
          <a:prstGeom prst="rect">
            <a:avLst/>
          </a:prstGeom>
        </p:spPr>
      </p:pic>
      <p:sp>
        <p:nvSpPr>
          <p:cNvPr id="6" name="Shape 1059"/>
          <p:cNvSpPr/>
          <p:nvPr/>
        </p:nvSpPr>
        <p:spPr>
          <a:xfrm>
            <a:off x="2018657" y="2551667"/>
            <a:ext cx="156715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x-none" dirty="0" smtClean="0">
                <a:solidFill>
                  <a:schemeClr val="accent1">
                    <a:lumMod val="75000"/>
                  </a:schemeClr>
                </a:solidFill>
              </a:rPr>
              <a:t>Pivotal        Cloud Foundry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1059"/>
          <p:cNvSpPr/>
          <p:nvPr/>
        </p:nvSpPr>
        <p:spPr>
          <a:xfrm>
            <a:off x="5255475" y="2554103"/>
            <a:ext cx="17397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x-none" dirty="0" smtClean="0">
                <a:solidFill>
                  <a:schemeClr val="accent1">
                    <a:lumMod val="75000"/>
                  </a:schemeClr>
                </a:solidFill>
              </a:rPr>
              <a:t>Pivotal                 Big Data Suite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hape 1056"/>
          <p:cNvSpPr txBox="1">
            <a:spLocks/>
          </p:cNvSpPr>
          <p:nvPr/>
        </p:nvSpPr>
        <p:spPr>
          <a:xfrm>
            <a:off x="366713" y="235358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5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dirty="0" err="1" smtClean="0">
                <a:solidFill>
                  <a:srgbClr val="00685D"/>
                </a:solidFill>
              </a:rPr>
              <a:t>IoT</a:t>
            </a:r>
            <a:r>
              <a:rPr lang="en-US" sz="2200" dirty="0" smtClean="0">
                <a:solidFill>
                  <a:srgbClr val="00685D"/>
                </a:solidFill>
              </a:rPr>
              <a:t> - Need for a Platform</a:t>
            </a:r>
            <a:endParaRPr lang="en-US" sz="2200" dirty="0">
              <a:solidFill>
                <a:srgbClr val="00685D"/>
              </a:solidFill>
            </a:endParaRPr>
          </a:p>
        </p:txBody>
      </p:sp>
      <p:sp>
        <p:nvSpPr>
          <p:cNvPr id="16" name="Shape 1058"/>
          <p:cNvSpPr/>
          <p:nvPr/>
        </p:nvSpPr>
        <p:spPr>
          <a:xfrm>
            <a:off x="2308659" y="3821248"/>
            <a:ext cx="443730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12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2000" dirty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sz="2000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Innovative</a:t>
            </a:r>
            <a:r>
              <a:rPr lang="x-none" sz="2000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2000" b="1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Data-Driven</a:t>
            </a:r>
            <a:r>
              <a:rPr sz="2000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Apps  </a:t>
            </a:r>
            <a:r>
              <a:rPr lang="x-none" sz="2000" b="1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sz="2000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sz="2000" dirty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x-none" sz="2000" b="1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Integrated </a:t>
            </a:r>
            <a:r>
              <a:rPr sz="2000" b="1" dirty="0" smtClean="0">
                <a:solidFill>
                  <a:schemeClr val="accent3">
                    <a:lumMod val="75000"/>
                  </a:schemeClr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2000" b="1" dirty="0">
              <a:solidFill>
                <a:schemeClr val="accent3">
                  <a:lumMod val="75000"/>
                </a:schemeClr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059"/>
          <p:cNvSpPr/>
          <p:nvPr/>
        </p:nvSpPr>
        <p:spPr>
          <a:xfrm>
            <a:off x="300990" y="3495942"/>
            <a:ext cx="84105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200"/>
              </a:spcBef>
              <a:defRPr sz="3100">
                <a:solidFill>
                  <a:srgbClr val="C2632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A Better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069824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6" grpId="1" animBg="1" advAuto="0"/>
      <p:bldP spid="7" grpId="0" animBg="1" advAuto="0"/>
      <p:bldP spid="7" grpId="1" animBg="1" advAuto="0"/>
      <p:bldP spid="16" grpId="0" animBg="1" advAuto="0"/>
      <p:bldP spid="17" grpId="0" animBg="1" advAuto="0"/>
      <p:bldP spid="17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body" idx="4294967295"/>
          </p:nvPr>
        </p:nvSpPr>
        <p:spPr>
          <a:xfrm>
            <a:off x="6601328" y="1634674"/>
            <a:ext cx="2119314" cy="61595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400">
                <a:solidFill>
                  <a:srgbClr val="808080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808080"/>
                </a:solidFill>
              </a:rPr>
              <a:t>Deploy analytic apps and automation at scale</a:t>
            </a:r>
          </a:p>
        </p:txBody>
      </p:sp>
      <p:sp>
        <p:nvSpPr>
          <p:cNvPr id="361" name="Shape 361"/>
          <p:cNvSpPr/>
          <p:nvPr/>
        </p:nvSpPr>
        <p:spPr>
          <a:xfrm>
            <a:off x="3513285" y="938134"/>
            <a:ext cx="2002896" cy="51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88" extrusionOk="0">
                <a:moveTo>
                  <a:pt x="0" y="16188"/>
                </a:moveTo>
                <a:lnTo>
                  <a:pt x="0" y="16188"/>
                </a:lnTo>
                <a:cubicBezTo>
                  <a:pt x="5059" y="-2293"/>
                  <a:pt x="14340" y="-5412"/>
                  <a:pt x="20729" y="9222"/>
                </a:cubicBezTo>
                <a:cubicBezTo>
                  <a:pt x="21029" y="9909"/>
                  <a:pt x="21319" y="10630"/>
                  <a:pt x="21600" y="11382"/>
                </a:cubicBezTo>
              </a:path>
            </a:pathLst>
          </a:custGeom>
          <a:ln w="28575" cap="rnd">
            <a:solidFill>
              <a:srgbClr val="F27C3A"/>
            </a:solidFill>
            <a:tailEnd type="triangle"/>
          </a:ln>
        </p:spPr>
        <p:txBody>
          <a:bodyPr lIns="0" tIns="0" rIns="0" bIns="0" anchor="ctr"/>
          <a:lstStyle/>
          <a:p>
            <a:pPr lvl="0" algn="ctr">
              <a:defRPr sz="1400">
                <a:uFillTx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454555" y="3845669"/>
            <a:ext cx="225425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808080"/>
                </a:solidFill>
              </a:rPr>
              <a:t>Store any type </a:t>
            </a:r>
            <a:br>
              <a:rPr sz="1400">
                <a:solidFill>
                  <a:srgbClr val="808080"/>
                </a:solidFill>
              </a:rPr>
            </a:br>
            <a:r>
              <a:rPr sz="1400">
                <a:solidFill>
                  <a:srgbClr val="808080"/>
                </a:solidFill>
              </a:rPr>
              <a:t>and size of data</a:t>
            </a:r>
          </a:p>
        </p:txBody>
      </p:sp>
      <p:sp>
        <p:nvSpPr>
          <p:cNvPr id="363" name="Shape 363"/>
          <p:cNvSpPr/>
          <p:nvPr/>
        </p:nvSpPr>
        <p:spPr>
          <a:xfrm>
            <a:off x="268841" y="1634674"/>
            <a:ext cx="2380739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808080"/>
                </a:solidFill>
              </a:rPr>
              <a:t>Apply analytic algorithms</a:t>
            </a:r>
            <a:endParaRPr sz="1400"/>
          </a:p>
          <a:p>
            <a:pPr lvl="0" algn="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808080"/>
                </a:solidFill>
              </a:rPr>
              <a:t>Discover insights </a:t>
            </a:r>
          </a:p>
        </p:txBody>
      </p:sp>
      <p:grpSp>
        <p:nvGrpSpPr>
          <p:cNvPr id="372" name="Group 372"/>
          <p:cNvGrpSpPr/>
          <p:nvPr/>
        </p:nvGrpSpPr>
        <p:grpSpPr>
          <a:xfrm>
            <a:off x="4139077" y="3264610"/>
            <a:ext cx="851949" cy="580071"/>
            <a:chOff x="0" y="0"/>
            <a:chExt cx="851947" cy="580070"/>
          </a:xfrm>
        </p:grpSpPr>
        <p:grpSp>
          <p:nvGrpSpPr>
            <p:cNvPr id="366" name="Group 366"/>
            <p:cNvGrpSpPr/>
            <p:nvPr/>
          </p:nvGrpSpPr>
          <p:grpSpPr>
            <a:xfrm>
              <a:off x="0" y="-1"/>
              <a:ext cx="851948" cy="580072"/>
              <a:chOff x="0" y="0"/>
              <a:chExt cx="851947" cy="580070"/>
            </a:xfrm>
          </p:grpSpPr>
          <p:sp>
            <p:nvSpPr>
              <p:cNvPr id="364" name="Shape 364"/>
              <p:cNvSpPr/>
              <p:nvPr/>
            </p:nvSpPr>
            <p:spPr>
              <a:xfrm>
                <a:off x="0" y="-1"/>
                <a:ext cx="851948" cy="58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0" y="-1"/>
                <a:ext cx="851948" cy="58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888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</p:grpSp>
        <p:grpSp>
          <p:nvGrpSpPr>
            <p:cNvPr id="369" name="Group 369"/>
            <p:cNvGrpSpPr/>
            <p:nvPr/>
          </p:nvGrpSpPr>
          <p:grpSpPr>
            <a:xfrm>
              <a:off x="78829" y="243577"/>
              <a:ext cx="206959" cy="249295"/>
              <a:chOff x="0" y="0"/>
              <a:chExt cx="206958" cy="249293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0" y="0"/>
                <a:ext cx="206959" cy="249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77" extrusionOk="0">
                    <a:moveTo>
                      <a:pt x="0" y="19068"/>
                    </a:moveTo>
                    <a:cubicBezTo>
                      <a:pt x="9298" y="21600"/>
                      <a:pt x="9298" y="16535"/>
                      <a:pt x="18595" y="16535"/>
                    </a:cubicBezTo>
                    <a:lnTo>
                      <a:pt x="18595" y="3372"/>
                    </a:lnTo>
                    <a:lnTo>
                      <a:pt x="0" y="3372"/>
                    </a:lnTo>
                    <a:close/>
                    <a:moveTo>
                      <a:pt x="1532" y="3372"/>
                    </a:moveTo>
                    <a:lnTo>
                      <a:pt x="1532" y="1665"/>
                    </a:lnTo>
                    <a:lnTo>
                      <a:pt x="20000" y="1665"/>
                    </a:lnTo>
                    <a:lnTo>
                      <a:pt x="20000" y="14911"/>
                    </a:lnTo>
                    <a:cubicBezTo>
                      <a:pt x="19298" y="14911"/>
                      <a:pt x="18595" y="15003"/>
                      <a:pt x="18595" y="15003"/>
                    </a:cubicBezTo>
                    <a:lnTo>
                      <a:pt x="18595" y="3372"/>
                    </a:lnTo>
                    <a:close/>
                    <a:moveTo>
                      <a:pt x="2972" y="1665"/>
                    </a:moveTo>
                    <a:lnTo>
                      <a:pt x="2972" y="0"/>
                    </a:lnTo>
                    <a:lnTo>
                      <a:pt x="21600" y="0"/>
                    </a:lnTo>
                    <a:lnTo>
                      <a:pt x="21600" y="13205"/>
                    </a:lnTo>
                    <a:cubicBezTo>
                      <a:pt x="20800" y="13205"/>
                      <a:pt x="20000" y="13274"/>
                      <a:pt x="20000" y="13274"/>
                    </a:cubicBezTo>
                    <a:lnTo>
                      <a:pt x="20000" y="1665"/>
                    </a:ln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0" y="0"/>
                <a:ext cx="206959" cy="249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77" extrusionOk="0">
                    <a:moveTo>
                      <a:pt x="0" y="3372"/>
                    </a:moveTo>
                    <a:lnTo>
                      <a:pt x="18595" y="3372"/>
                    </a:lnTo>
                    <a:lnTo>
                      <a:pt x="18595" y="16535"/>
                    </a:lnTo>
                    <a:cubicBezTo>
                      <a:pt x="9298" y="16535"/>
                      <a:pt x="9298" y="21600"/>
                      <a:pt x="0" y="19068"/>
                    </a:cubicBezTo>
                    <a:close/>
                    <a:moveTo>
                      <a:pt x="1532" y="3372"/>
                    </a:moveTo>
                    <a:lnTo>
                      <a:pt x="1532" y="1665"/>
                    </a:lnTo>
                    <a:lnTo>
                      <a:pt x="20000" y="1665"/>
                    </a:lnTo>
                    <a:lnTo>
                      <a:pt x="20000" y="14911"/>
                    </a:lnTo>
                    <a:cubicBezTo>
                      <a:pt x="19298" y="14911"/>
                      <a:pt x="18595" y="15003"/>
                      <a:pt x="18595" y="15003"/>
                    </a:cubicBezTo>
                    <a:moveTo>
                      <a:pt x="2972" y="1665"/>
                    </a:moveTo>
                    <a:lnTo>
                      <a:pt x="2972" y="0"/>
                    </a:lnTo>
                    <a:lnTo>
                      <a:pt x="21600" y="0"/>
                    </a:lnTo>
                    <a:lnTo>
                      <a:pt x="21600" y="13205"/>
                    </a:lnTo>
                    <a:cubicBezTo>
                      <a:pt x="20800" y="13205"/>
                      <a:pt x="20000" y="13274"/>
                      <a:pt x="20000" y="13274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</p:grpSp>
        <p:sp>
          <p:nvSpPr>
            <p:cNvPr id="370" name="Shape 370"/>
            <p:cNvSpPr/>
            <p:nvPr/>
          </p:nvSpPr>
          <p:spPr>
            <a:xfrm>
              <a:off x="339697" y="263214"/>
              <a:ext cx="206897" cy="18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953" y="0"/>
                  </a:lnTo>
                  <a:lnTo>
                    <a:pt x="16647" y="0"/>
                  </a:lnTo>
                  <a:lnTo>
                    <a:pt x="21600" y="10800"/>
                  </a:lnTo>
                  <a:lnTo>
                    <a:pt x="16647" y="21600"/>
                  </a:lnTo>
                  <a:lnTo>
                    <a:pt x="4953" y="21600"/>
                  </a:lnTo>
                  <a:close/>
                </a:path>
              </a:pathLst>
            </a:custGeom>
            <a:solidFill>
              <a:srgbClr val="008881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000000"/>
                  </a:solidFill>
                  <a:uFillTx/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87993" y="238458"/>
              <a:ext cx="206897" cy="213779"/>
            </a:xfrm>
            <a:prstGeom prst="diamond">
              <a:avLst/>
            </a:prstGeom>
            <a:solidFill>
              <a:srgbClr val="008881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000000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2763135" y="1441664"/>
            <a:ext cx="969294" cy="842217"/>
            <a:chOff x="0" y="0"/>
            <a:chExt cx="969292" cy="842215"/>
          </a:xfrm>
        </p:grpSpPr>
        <p:grpSp>
          <p:nvGrpSpPr>
            <p:cNvPr id="376" name="Group 376"/>
            <p:cNvGrpSpPr/>
            <p:nvPr/>
          </p:nvGrpSpPr>
          <p:grpSpPr>
            <a:xfrm>
              <a:off x="0" y="0"/>
              <a:ext cx="454578" cy="547699"/>
              <a:chOff x="0" y="0"/>
              <a:chExt cx="454577" cy="547698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151525" y="159679"/>
                <a:ext cx="151527" cy="388020"/>
              </a:xfrm>
              <a:prstGeom prst="rect">
                <a:avLst/>
              </a:prstGeom>
              <a:solidFill>
                <a:srgbClr val="00888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-1" y="299365"/>
                <a:ext cx="151527" cy="248301"/>
              </a:xfrm>
              <a:prstGeom prst="rect">
                <a:avLst/>
              </a:prstGeom>
              <a:solidFill>
                <a:srgbClr val="00888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303051" y="-1"/>
                <a:ext cx="151527" cy="547700"/>
              </a:xfrm>
              <a:prstGeom prst="rect">
                <a:avLst/>
              </a:prstGeom>
              <a:solidFill>
                <a:srgbClr val="00888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</p:grpSp>
        <p:sp>
          <p:nvSpPr>
            <p:cNvPr id="377" name="Shape 377"/>
            <p:cNvSpPr/>
            <p:nvPr/>
          </p:nvSpPr>
          <p:spPr>
            <a:xfrm flipH="1">
              <a:off x="323047" y="218073"/>
              <a:ext cx="646246" cy="624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43" extrusionOk="0">
                  <a:moveTo>
                    <a:pt x="21306" y="18634"/>
                  </a:moveTo>
                  <a:cubicBezTo>
                    <a:pt x="21233" y="18558"/>
                    <a:pt x="21233" y="18558"/>
                    <a:pt x="21233" y="18558"/>
                  </a:cubicBezTo>
                  <a:cubicBezTo>
                    <a:pt x="21159" y="18482"/>
                    <a:pt x="21159" y="18482"/>
                    <a:pt x="21159" y="18482"/>
                  </a:cubicBezTo>
                  <a:cubicBezTo>
                    <a:pt x="15943" y="13462"/>
                    <a:pt x="15943" y="13462"/>
                    <a:pt x="15943" y="13462"/>
                  </a:cubicBezTo>
                  <a:cubicBezTo>
                    <a:pt x="15722" y="13234"/>
                    <a:pt x="15282" y="13234"/>
                    <a:pt x="15135" y="13462"/>
                  </a:cubicBezTo>
                  <a:cubicBezTo>
                    <a:pt x="15061" y="13538"/>
                    <a:pt x="15061" y="13538"/>
                    <a:pt x="15061" y="13538"/>
                  </a:cubicBezTo>
                  <a:cubicBezTo>
                    <a:pt x="12931" y="11561"/>
                    <a:pt x="12931" y="11561"/>
                    <a:pt x="12931" y="11561"/>
                  </a:cubicBezTo>
                  <a:cubicBezTo>
                    <a:pt x="13739" y="10344"/>
                    <a:pt x="14253" y="8899"/>
                    <a:pt x="14253" y="7301"/>
                  </a:cubicBezTo>
                  <a:cubicBezTo>
                    <a:pt x="14253" y="3270"/>
                    <a:pt x="11020" y="0"/>
                    <a:pt x="7127" y="0"/>
                  </a:cubicBezTo>
                  <a:cubicBezTo>
                    <a:pt x="3159" y="0"/>
                    <a:pt x="0" y="3270"/>
                    <a:pt x="0" y="7301"/>
                  </a:cubicBezTo>
                  <a:cubicBezTo>
                    <a:pt x="0" y="11408"/>
                    <a:pt x="3159" y="14679"/>
                    <a:pt x="7127" y="14679"/>
                  </a:cubicBezTo>
                  <a:cubicBezTo>
                    <a:pt x="8669" y="14679"/>
                    <a:pt x="10139" y="14146"/>
                    <a:pt x="11314" y="13310"/>
                  </a:cubicBezTo>
                  <a:cubicBezTo>
                    <a:pt x="13445" y="15287"/>
                    <a:pt x="13445" y="15287"/>
                    <a:pt x="13445" y="15287"/>
                  </a:cubicBezTo>
                  <a:cubicBezTo>
                    <a:pt x="13445" y="15363"/>
                    <a:pt x="13445" y="15363"/>
                    <a:pt x="13445" y="15363"/>
                  </a:cubicBezTo>
                  <a:cubicBezTo>
                    <a:pt x="13224" y="15592"/>
                    <a:pt x="13224" y="15972"/>
                    <a:pt x="13445" y="16200"/>
                  </a:cubicBezTo>
                  <a:cubicBezTo>
                    <a:pt x="13592" y="16276"/>
                    <a:pt x="13592" y="16276"/>
                    <a:pt x="13592" y="16276"/>
                  </a:cubicBezTo>
                  <a:cubicBezTo>
                    <a:pt x="13592" y="16352"/>
                    <a:pt x="13665" y="16352"/>
                    <a:pt x="13665" y="16428"/>
                  </a:cubicBezTo>
                  <a:cubicBezTo>
                    <a:pt x="18882" y="21372"/>
                    <a:pt x="18882" y="21372"/>
                    <a:pt x="18882" y="21372"/>
                  </a:cubicBezTo>
                  <a:cubicBezTo>
                    <a:pt x="19102" y="21600"/>
                    <a:pt x="19469" y="21600"/>
                    <a:pt x="19690" y="21372"/>
                  </a:cubicBezTo>
                  <a:cubicBezTo>
                    <a:pt x="21380" y="19470"/>
                    <a:pt x="21380" y="19470"/>
                    <a:pt x="21380" y="19470"/>
                  </a:cubicBezTo>
                  <a:cubicBezTo>
                    <a:pt x="21600" y="19242"/>
                    <a:pt x="21600" y="18862"/>
                    <a:pt x="21306" y="18634"/>
                  </a:cubicBezTo>
                  <a:close/>
                  <a:moveTo>
                    <a:pt x="1469" y="7301"/>
                  </a:moveTo>
                  <a:cubicBezTo>
                    <a:pt x="1469" y="4107"/>
                    <a:pt x="4041" y="1521"/>
                    <a:pt x="7127" y="1521"/>
                  </a:cubicBezTo>
                  <a:cubicBezTo>
                    <a:pt x="10212" y="1521"/>
                    <a:pt x="12784" y="4107"/>
                    <a:pt x="12784" y="7301"/>
                  </a:cubicBezTo>
                  <a:cubicBezTo>
                    <a:pt x="12784" y="10572"/>
                    <a:pt x="10212" y="13158"/>
                    <a:pt x="7127" y="13158"/>
                  </a:cubicBezTo>
                  <a:cubicBezTo>
                    <a:pt x="4041" y="13158"/>
                    <a:pt x="1469" y="10572"/>
                    <a:pt x="1469" y="7301"/>
                  </a:cubicBezTo>
                  <a:close/>
                </a:path>
              </a:pathLst>
            </a:custGeom>
            <a:solidFill>
              <a:srgbClr val="00888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400">
                  <a:solidFill>
                    <a:srgbClr val="000000"/>
                  </a:solidFill>
                  <a:uFillTx/>
                </a:defRPr>
              </a:pPr>
              <a:endParaRPr/>
            </a:p>
          </p:txBody>
        </p:sp>
      </p:grpSp>
      <p:sp>
        <p:nvSpPr>
          <p:cNvPr id="379" name="Shape 379"/>
          <p:cNvSpPr/>
          <p:nvPr/>
        </p:nvSpPr>
        <p:spPr>
          <a:xfrm>
            <a:off x="3218224" y="2343842"/>
            <a:ext cx="769085" cy="119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21600"/>
                </a:lnTo>
                <a:cubicBezTo>
                  <a:pt x="8717" y="17559"/>
                  <a:pt x="391" y="9233"/>
                  <a:pt x="0" y="0"/>
                </a:cubicBezTo>
              </a:path>
            </a:pathLst>
          </a:custGeom>
          <a:ln w="28575" cap="rnd">
            <a:solidFill>
              <a:srgbClr val="F27C3A"/>
            </a:solidFill>
            <a:tailEnd type="triangle"/>
          </a:ln>
        </p:spPr>
        <p:txBody>
          <a:bodyPr lIns="0" tIns="0" rIns="0" bIns="0" anchor="ctr"/>
          <a:lstStyle/>
          <a:p>
            <a:pPr lvl="0" algn="ctr">
              <a:defRPr sz="1400">
                <a:uFillTx/>
              </a:defRPr>
            </a:pPr>
            <a:endParaRPr/>
          </a:p>
        </p:txBody>
      </p:sp>
      <p:grpSp>
        <p:nvGrpSpPr>
          <p:cNvPr id="397" name="Group 397"/>
          <p:cNvGrpSpPr/>
          <p:nvPr/>
        </p:nvGrpSpPr>
        <p:grpSpPr>
          <a:xfrm>
            <a:off x="5363560" y="1414337"/>
            <a:ext cx="1035644" cy="806147"/>
            <a:chOff x="0" y="0"/>
            <a:chExt cx="1035642" cy="806145"/>
          </a:xfrm>
        </p:grpSpPr>
        <p:grpSp>
          <p:nvGrpSpPr>
            <p:cNvPr id="386" name="Group 386"/>
            <p:cNvGrpSpPr/>
            <p:nvPr/>
          </p:nvGrpSpPr>
          <p:grpSpPr>
            <a:xfrm>
              <a:off x="558448" y="373935"/>
              <a:ext cx="477195" cy="432211"/>
              <a:chOff x="0" y="0"/>
              <a:chExt cx="477193" cy="432209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197556" y="173129"/>
                <a:ext cx="74023" cy="259081"/>
              </a:xfrm>
              <a:prstGeom prst="rect">
                <a:avLst/>
              </a:pr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98777" y="248663"/>
                <a:ext cx="74023" cy="183547"/>
              </a:xfrm>
              <a:prstGeom prst="rect">
                <a:avLst/>
              </a:pr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-1" y="314755"/>
                <a:ext cx="74023" cy="117455"/>
              </a:xfrm>
              <a:prstGeom prst="rect">
                <a:avLst/>
              </a:pr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300370" y="87429"/>
                <a:ext cx="74023" cy="337637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solidFill>
                  <a:srgbClr val="008881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403171" y="-1"/>
                <a:ext cx="74023" cy="425069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solidFill>
                  <a:srgbClr val="008881"/>
                </a:solidFill>
                <a:prstDash val="sysDot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15067" y="69735"/>
                <a:ext cx="439414" cy="185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780" y="7920"/>
                    </a:lnTo>
                    <a:lnTo>
                      <a:pt x="10648" y="9360"/>
                    </a:lnTo>
                    <a:lnTo>
                      <a:pt x="17037" y="7200"/>
                    </a:lnTo>
                    <a:lnTo>
                      <a:pt x="21600" y="0"/>
                    </a:lnTo>
                  </a:path>
                </a:pathLst>
              </a:custGeom>
              <a:noFill/>
              <a:ln w="22225" cap="rnd">
                <a:solidFill>
                  <a:srgbClr val="008881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</p:grpSp>
        <p:sp>
          <p:nvSpPr>
            <p:cNvPr id="387" name="Shape 387"/>
            <p:cNvSpPr/>
            <p:nvPr/>
          </p:nvSpPr>
          <p:spPr>
            <a:xfrm>
              <a:off x="-1" y="569198"/>
              <a:ext cx="406361" cy="22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3" y="21135"/>
                  </a:moveTo>
                  <a:cubicBezTo>
                    <a:pt x="11883" y="21600"/>
                    <a:pt x="11883" y="21600"/>
                    <a:pt x="11883" y="21600"/>
                  </a:cubicBezTo>
                  <a:cubicBezTo>
                    <a:pt x="19825" y="21600"/>
                    <a:pt x="19825" y="21600"/>
                    <a:pt x="19825" y="21600"/>
                  </a:cubicBezTo>
                  <a:cubicBezTo>
                    <a:pt x="19825" y="16955"/>
                    <a:pt x="19825" y="16955"/>
                    <a:pt x="19825" y="16955"/>
                  </a:cubicBezTo>
                  <a:cubicBezTo>
                    <a:pt x="21600" y="16955"/>
                    <a:pt x="21600" y="16955"/>
                    <a:pt x="21600" y="16955"/>
                  </a:cubicBezTo>
                  <a:cubicBezTo>
                    <a:pt x="21600" y="1742"/>
                    <a:pt x="21600" y="1742"/>
                    <a:pt x="21600" y="1742"/>
                  </a:cubicBezTo>
                  <a:cubicBezTo>
                    <a:pt x="21299" y="1800"/>
                    <a:pt x="21299" y="1800"/>
                    <a:pt x="21299" y="1800"/>
                  </a:cubicBezTo>
                  <a:cubicBezTo>
                    <a:pt x="20938" y="1800"/>
                    <a:pt x="20667" y="1277"/>
                    <a:pt x="20667" y="581"/>
                  </a:cubicBezTo>
                  <a:cubicBezTo>
                    <a:pt x="20697" y="0"/>
                    <a:pt x="20697" y="0"/>
                    <a:pt x="20697" y="0"/>
                  </a:cubicBezTo>
                  <a:cubicBezTo>
                    <a:pt x="872" y="0"/>
                    <a:pt x="872" y="0"/>
                    <a:pt x="872" y="0"/>
                  </a:cubicBezTo>
                  <a:cubicBezTo>
                    <a:pt x="872" y="523"/>
                    <a:pt x="872" y="523"/>
                    <a:pt x="872" y="523"/>
                  </a:cubicBezTo>
                  <a:cubicBezTo>
                    <a:pt x="872" y="581"/>
                    <a:pt x="872" y="581"/>
                    <a:pt x="872" y="581"/>
                  </a:cubicBezTo>
                  <a:cubicBezTo>
                    <a:pt x="872" y="1277"/>
                    <a:pt x="602" y="1800"/>
                    <a:pt x="271" y="1800"/>
                  </a:cubicBezTo>
                  <a:cubicBezTo>
                    <a:pt x="0" y="1800"/>
                    <a:pt x="0" y="1800"/>
                    <a:pt x="0" y="1800"/>
                  </a:cubicBezTo>
                  <a:cubicBezTo>
                    <a:pt x="0" y="16955"/>
                    <a:pt x="0" y="16955"/>
                    <a:pt x="0" y="16955"/>
                  </a:cubicBezTo>
                  <a:cubicBezTo>
                    <a:pt x="1264" y="16955"/>
                    <a:pt x="1264" y="16955"/>
                    <a:pt x="1264" y="16955"/>
                  </a:cubicBezTo>
                  <a:cubicBezTo>
                    <a:pt x="1264" y="21600"/>
                    <a:pt x="1264" y="21600"/>
                    <a:pt x="1264" y="21600"/>
                  </a:cubicBezTo>
                  <a:cubicBezTo>
                    <a:pt x="9747" y="21600"/>
                    <a:pt x="9747" y="21600"/>
                    <a:pt x="9747" y="21600"/>
                  </a:cubicBezTo>
                  <a:cubicBezTo>
                    <a:pt x="9747" y="21135"/>
                    <a:pt x="9747" y="21135"/>
                    <a:pt x="9747" y="21135"/>
                  </a:cubicBezTo>
                  <a:cubicBezTo>
                    <a:pt x="9747" y="20032"/>
                    <a:pt x="10228" y="19103"/>
                    <a:pt x="10800" y="19103"/>
                  </a:cubicBezTo>
                  <a:cubicBezTo>
                    <a:pt x="11402" y="19103"/>
                    <a:pt x="11883" y="20032"/>
                    <a:pt x="11883" y="21135"/>
                  </a:cubicBezTo>
                  <a:close/>
                  <a:moveTo>
                    <a:pt x="1955" y="13006"/>
                  </a:moveTo>
                  <a:cubicBezTo>
                    <a:pt x="1955" y="3426"/>
                    <a:pt x="1955" y="3426"/>
                    <a:pt x="1955" y="3426"/>
                  </a:cubicBezTo>
                  <a:cubicBezTo>
                    <a:pt x="19825" y="3426"/>
                    <a:pt x="19825" y="3426"/>
                    <a:pt x="19825" y="3426"/>
                  </a:cubicBezTo>
                  <a:cubicBezTo>
                    <a:pt x="19825" y="13006"/>
                    <a:pt x="19825" y="13006"/>
                    <a:pt x="19825" y="13006"/>
                  </a:cubicBezTo>
                  <a:lnTo>
                    <a:pt x="1955" y="13006"/>
                  </a:lnTo>
                  <a:close/>
                  <a:moveTo>
                    <a:pt x="9266" y="20671"/>
                  </a:moveTo>
                  <a:cubicBezTo>
                    <a:pt x="1745" y="20671"/>
                    <a:pt x="1745" y="20671"/>
                    <a:pt x="1745" y="20671"/>
                  </a:cubicBezTo>
                  <a:cubicBezTo>
                    <a:pt x="1745" y="16955"/>
                    <a:pt x="1745" y="16955"/>
                    <a:pt x="1745" y="16955"/>
                  </a:cubicBezTo>
                  <a:cubicBezTo>
                    <a:pt x="3189" y="16955"/>
                    <a:pt x="3189" y="16955"/>
                    <a:pt x="3189" y="16955"/>
                  </a:cubicBezTo>
                  <a:cubicBezTo>
                    <a:pt x="3189" y="19684"/>
                    <a:pt x="3189" y="19684"/>
                    <a:pt x="3189" y="19684"/>
                  </a:cubicBezTo>
                  <a:cubicBezTo>
                    <a:pt x="3670" y="19684"/>
                    <a:pt x="3670" y="19684"/>
                    <a:pt x="3670" y="19684"/>
                  </a:cubicBezTo>
                  <a:cubicBezTo>
                    <a:pt x="3670" y="16955"/>
                    <a:pt x="3670" y="16955"/>
                    <a:pt x="3670" y="16955"/>
                  </a:cubicBezTo>
                  <a:cubicBezTo>
                    <a:pt x="4212" y="16955"/>
                    <a:pt x="4212" y="16955"/>
                    <a:pt x="4212" y="16955"/>
                  </a:cubicBezTo>
                  <a:cubicBezTo>
                    <a:pt x="4212" y="19684"/>
                    <a:pt x="4212" y="19684"/>
                    <a:pt x="4212" y="19684"/>
                  </a:cubicBezTo>
                  <a:cubicBezTo>
                    <a:pt x="4693" y="19684"/>
                    <a:pt x="4693" y="19684"/>
                    <a:pt x="4693" y="19684"/>
                  </a:cubicBezTo>
                  <a:cubicBezTo>
                    <a:pt x="4693" y="16955"/>
                    <a:pt x="4693" y="16955"/>
                    <a:pt x="4693" y="16955"/>
                  </a:cubicBezTo>
                  <a:cubicBezTo>
                    <a:pt x="5204" y="16955"/>
                    <a:pt x="5204" y="16955"/>
                    <a:pt x="5204" y="16955"/>
                  </a:cubicBezTo>
                  <a:cubicBezTo>
                    <a:pt x="5204" y="19684"/>
                    <a:pt x="5204" y="19684"/>
                    <a:pt x="5204" y="19684"/>
                  </a:cubicBezTo>
                  <a:cubicBezTo>
                    <a:pt x="5686" y="19684"/>
                    <a:pt x="5686" y="19684"/>
                    <a:pt x="5686" y="19684"/>
                  </a:cubicBezTo>
                  <a:cubicBezTo>
                    <a:pt x="5686" y="16955"/>
                    <a:pt x="5686" y="16955"/>
                    <a:pt x="5686" y="16955"/>
                  </a:cubicBezTo>
                  <a:cubicBezTo>
                    <a:pt x="6167" y="16955"/>
                    <a:pt x="6167" y="16955"/>
                    <a:pt x="6167" y="16955"/>
                  </a:cubicBezTo>
                  <a:cubicBezTo>
                    <a:pt x="6167" y="19684"/>
                    <a:pt x="6167" y="19684"/>
                    <a:pt x="6167" y="19684"/>
                  </a:cubicBezTo>
                  <a:cubicBezTo>
                    <a:pt x="6648" y="19684"/>
                    <a:pt x="6648" y="19684"/>
                    <a:pt x="6648" y="19684"/>
                  </a:cubicBezTo>
                  <a:cubicBezTo>
                    <a:pt x="6648" y="16955"/>
                    <a:pt x="6648" y="16955"/>
                    <a:pt x="6648" y="16955"/>
                  </a:cubicBezTo>
                  <a:cubicBezTo>
                    <a:pt x="7190" y="16955"/>
                    <a:pt x="7190" y="16955"/>
                    <a:pt x="7190" y="16955"/>
                  </a:cubicBezTo>
                  <a:cubicBezTo>
                    <a:pt x="7190" y="19684"/>
                    <a:pt x="7190" y="19684"/>
                    <a:pt x="7190" y="19684"/>
                  </a:cubicBezTo>
                  <a:cubicBezTo>
                    <a:pt x="7671" y="19684"/>
                    <a:pt x="7671" y="19684"/>
                    <a:pt x="7671" y="19684"/>
                  </a:cubicBezTo>
                  <a:cubicBezTo>
                    <a:pt x="7671" y="16955"/>
                    <a:pt x="7671" y="16955"/>
                    <a:pt x="7671" y="16955"/>
                  </a:cubicBezTo>
                  <a:cubicBezTo>
                    <a:pt x="8213" y="16955"/>
                    <a:pt x="8213" y="16955"/>
                    <a:pt x="8213" y="16955"/>
                  </a:cubicBezTo>
                  <a:cubicBezTo>
                    <a:pt x="8213" y="19684"/>
                    <a:pt x="8213" y="19684"/>
                    <a:pt x="8213" y="19684"/>
                  </a:cubicBezTo>
                  <a:cubicBezTo>
                    <a:pt x="8694" y="19684"/>
                    <a:pt x="8694" y="19684"/>
                    <a:pt x="8694" y="19684"/>
                  </a:cubicBezTo>
                  <a:cubicBezTo>
                    <a:pt x="8694" y="16955"/>
                    <a:pt x="8694" y="16955"/>
                    <a:pt x="8694" y="16955"/>
                  </a:cubicBezTo>
                  <a:cubicBezTo>
                    <a:pt x="12695" y="16955"/>
                    <a:pt x="12695" y="16955"/>
                    <a:pt x="12695" y="16955"/>
                  </a:cubicBezTo>
                  <a:cubicBezTo>
                    <a:pt x="12695" y="19684"/>
                    <a:pt x="12695" y="19684"/>
                    <a:pt x="12695" y="19684"/>
                  </a:cubicBezTo>
                  <a:cubicBezTo>
                    <a:pt x="13177" y="19684"/>
                    <a:pt x="13177" y="19684"/>
                    <a:pt x="13177" y="19684"/>
                  </a:cubicBezTo>
                  <a:cubicBezTo>
                    <a:pt x="13177" y="16955"/>
                    <a:pt x="13177" y="16955"/>
                    <a:pt x="13177" y="16955"/>
                  </a:cubicBezTo>
                  <a:cubicBezTo>
                    <a:pt x="13718" y="16955"/>
                    <a:pt x="13718" y="16955"/>
                    <a:pt x="13718" y="16955"/>
                  </a:cubicBezTo>
                  <a:cubicBezTo>
                    <a:pt x="13718" y="19684"/>
                    <a:pt x="13718" y="19684"/>
                    <a:pt x="13718" y="19684"/>
                  </a:cubicBezTo>
                  <a:cubicBezTo>
                    <a:pt x="14199" y="19684"/>
                    <a:pt x="14199" y="19684"/>
                    <a:pt x="14199" y="19684"/>
                  </a:cubicBezTo>
                  <a:cubicBezTo>
                    <a:pt x="14199" y="16955"/>
                    <a:pt x="14199" y="16955"/>
                    <a:pt x="14199" y="16955"/>
                  </a:cubicBezTo>
                  <a:cubicBezTo>
                    <a:pt x="14711" y="16955"/>
                    <a:pt x="14711" y="16955"/>
                    <a:pt x="14711" y="16955"/>
                  </a:cubicBezTo>
                  <a:cubicBezTo>
                    <a:pt x="14711" y="19684"/>
                    <a:pt x="14711" y="19684"/>
                    <a:pt x="14711" y="19684"/>
                  </a:cubicBezTo>
                  <a:cubicBezTo>
                    <a:pt x="15222" y="19684"/>
                    <a:pt x="15222" y="19684"/>
                    <a:pt x="15222" y="19684"/>
                  </a:cubicBezTo>
                  <a:cubicBezTo>
                    <a:pt x="15222" y="16955"/>
                    <a:pt x="15222" y="16955"/>
                    <a:pt x="15222" y="16955"/>
                  </a:cubicBezTo>
                  <a:cubicBezTo>
                    <a:pt x="15674" y="16955"/>
                    <a:pt x="15674" y="16955"/>
                    <a:pt x="15674" y="16955"/>
                  </a:cubicBezTo>
                  <a:cubicBezTo>
                    <a:pt x="15674" y="19684"/>
                    <a:pt x="15674" y="19684"/>
                    <a:pt x="15674" y="19684"/>
                  </a:cubicBezTo>
                  <a:cubicBezTo>
                    <a:pt x="16155" y="19684"/>
                    <a:pt x="16155" y="19684"/>
                    <a:pt x="16155" y="19684"/>
                  </a:cubicBezTo>
                  <a:cubicBezTo>
                    <a:pt x="16155" y="16955"/>
                    <a:pt x="16155" y="16955"/>
                    <a:pt x="16155" y="16955"/>
                  </a:cubicBezTo>
                  <a:cubicBezTo>
                    <a:pt x="16696" y="16955"/>
                    <a:pt x="16696" y="16955"/>
                    <a:pt x="16696" y="16955"/>
                  </a:cubicBezTo>
                  <a:cubicBezTo>
                    <a:pt x="16696" y="19684"/>
                    <a:pt x="16696" y="19684"/>
                    <a:pt x="16696" y="19684"/>
                  </a:cubicBezTo>
                  <a:cubicBezTo>
                    <a:pt x="17208" y="19684"/>
                    <a:pt x="17208" y="19684"/>
                    <a:pt x="17208" y="19684"/>
                  </a:cubicBezTo>
                  <a:cubicBezTo>
                    <a:pt x="17208" y="16955"/>
                    <a:pt x="17208" y="16955"/>
                    <a:pt x="17208" y="16955"/>
                  </a:cubicBezTo>
                  <a:cubicBezTo>
                    <a:pt x="17719" y="16955"/>
                    <a:pt x="17719" y="16955"/>
                    <a:pt x="17719" y="16955"/>
                  </a:cubicBezTo>
                  <a:cubicBezTo>
                    <a:pt x="17719" y="19684"/>
                    <a:pt x="17719" y="19684"/>
                    <a:pt x="17719" y="19684"/>
                  </a:cubicBezTo>
                  <a:cubicBezTo>
                    <a:pt x="18201" y="19684"/>
                    <a:pt x="18201" y="19684"/>
                    <a:pt x="18201" y="19684"/>
                  </a:cubicBezTo>
                  <a:cubicBezTo>
                    <a:pt x="18201" y="16955"/>
                    <a:pt x="18201" y="16955"/>
                    <a:pt x="18201" y="16955"/>
                  </a:cubicBezTo>
                  <a:cubicBezTo>
                    <a:pt x="19314" y="16955"/>
                    <a:pt x="19314" y="16955"/>
                    <a:pt x="19314" y="16955"/>
                  </a:cubicBezTo>
                  <a:cubicBezTo>
                    <a:pt x="19314" y="20671"/>
                    <a:pt x="19314" y="20671"/>
                    <a:pt x="19314" y="20671"/>
                  </a:cubicBezTo>
                  <a:cubicBezTo>
                    <a:pt x="12334" y="20671"/>
                    <a:pt x="12334" y="20671"/>
                    <a:pt x="12334" y="20671"/>
                  </a:cubicBezTo>
                  <a:cubicBezTo>
                    <a:pt x="12244" y="19219"/>
                    <a:pt x="11582" y="18116"/>
                    <a:pt x="10800" y="18116"/>
                  </a:cubicBezTo>
                  <a:cubicBezTo>
                    <a:pt x="10048" y="18116"/>
                    <a:pt x="9386" y="19219"/>
                    <a:pt x="9266" y="20671"/>
                  </a:cubicBezTo>
                  <a:close/>
                </a:path>
              </a:pathLst>
            </a:custGeom>
            <a:solidFill>
              <a:srgbClr val="00888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400">
                  <a:solidFill>
                    <a:srgbClr val="000000"/>
                  </a:solidFill>
                  <a:uFillTx/>
                </a:defRPr>
              </a:pPr>
              <a:endParaRPr/>
            </a:p>
          </p:txBody>
        </p:sp>
        <p:grpSp>
          <p:nvGrpSpPr>
            <p:cNvPr id="396" name="Group 396"/>
            <p:cNvGrpSpPr/>
            <p:nvPr/>
          </p:nvGrpSpPr>
          <p:grpSpPr>
            <a:xfrm>
              <a:off x="29398" y="0"/>
              <a:ext cx="779726" cy="484490"/>
              <a:chOff x="0" y="0"/>
              <a:chExt cx="779725" cy="484489"/>
            </a:xfrm>
          </p:grpSpPr>
          <p:sp>
            <p:nvSpPr>
              <p:cNvPr id="388" name="Shape 388"/>
              <p:cNvSpPr/>
              <p:nvPr/>
            </p:nvSpPr>
            <p:spPr>
              <a:xfrm>
                <a:off x="311509" y="389344"/>
                <a:ext cx="51330" cy="26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456" y="21600"/>
                      <a:pt x="6048" y="21600"/>
                      <a:pt x="6912" y="21600"/>
                    </a:cubicBezTo>
                    <a:cubicBezTo>
                      <a:pt x="7776" y="21600"/>
                      <a:pt x="7776" y="21600"/>
                      <a:pt x="7776" y="21600"/>
                    </a:cubicBezTo>
                    <a:cubicBezTo>
                      <a:pt x="9504" y="21600"/>
                      <a:pt x="14688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6912" y="0"/>
                    </a:ln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311509" y="350535"/>
                <a:ext cx="51330" cy="22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49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849" y="0"/>
                    </a:ln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-1" y="350535"/>
                <a:ext cx="151267" cy="65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50" h="21600" extrusionOk="0">
                    <a:moveTo>
                      <a:pt x="58" y="0"/>
                    </a:moveTo>
                    <a:cubicBezTo>
                      <a:pt x="58" y="0"/>
                      <a:pt x="-1050" y="21600"/>
                      <a:pt x="6427" y="21600"/>
                    </a:cubicBezTo>
                    <a:cubicBezTo>
                      <a:pt x="8919" y="21600"/>
                      <a:pt x="14458" y="21600"/>
                      <a:pt x="20550" y="21600"/>
                    </a:cubicBezTo>
                    <a:cubicBezTo>
                      <a:pt x="20550" y="0"/>
                      <a:pt x="20550" y="0"/>
                      <a:pt x="20550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59875" y="0"/>
                <a:ext cx="537072" cy="334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3" y="19756"/>
                    </a:moveTo>
                    <a:cubicBezTo>
                      <a:pt x="1309" y="19756"/>
                      <a:pt x="1145" y="19493"/>
                      <a:pt x="1145" y="19098"/>
                    </a:cubicBezTo>
                    <a:cubicBezTo>
                      <a:pt x="1145" y="2371"/>
                      <a:pt x="1145" y="2371"/>
                      <a:pt x="1145" y="2371"/>
                    </a:cubicBezTo>
                    <a:cubicBezTo>
                      <a:pt x="1145" y="2107"/>
                      <a:pt x="1309" y="1844"/>
                      <a:pt x="1473" y="1844"/>
                    </a:cubicBezTo>
                    <a:cubicBezTo>
                      <a:pt x="20045" y="1844"/>
                      <a:pt x="20045" y="1844"/>
                      <a:pt x="20045" y="1844"/>
                    </a:cubicBezTo>
                    <a:cubicBezTo>
                      <a:pt x="20291" y="1844"/>
                      <a:pt x="20455" y="2107"/>
                      <a:pt x="20455" y="2371"/>
                    </a:cubicBezTo>
                    <a:cubicBezTo>
                      <a:pt x="20455" y="10010"/>
                      <a:pt x="20455" y="10010"/>
                      <a:pt x="20455" y="10010"/>
                    </a:cubicBezTo>
                    <a:cubicBezTo>
                      <a:pt x="21600" y="10010"/>
                      <a:pt x="21600" y="10010"/>
                      <a:pt x="21600" y="10010"/>
                    </a:cubicBezTo>
                    <a:cubicBezTo>
                      <a:pt x="21600" y="2371"/>
                      <a:pt x="21600" y="2371"/>
                      <a:pt x="21600" y="2371"/>
                    </a:cubicBezTo>
                    <a:cubicBezTo>
                      <a:pt x="21600" y="1054"/>
                      <a:pt x="20864" y="0"/>
                      <a:pt x="20045" y="0"/>
                    </a:cubicBezTo>
                    <a:cubicBezTo>
                      <a:pt x="1473" y="0"/>
                      <a:pt x="1473" y="0"/>
                      <a:pt x="1473" y="0"/>
                    </a:cubicBezTo>
                    <a:cubicBezTo>
                      <a:pt x="655" y="0"/>
                      <a:pt x="0" y="1054"/>
                      <a:pt x="0" y="2371"/>
                    </a:cubicBezTo>
                    <a:cubicBezTo>
                      <a:pt x="0" y="19098"/>
                      <a:pt x="0" y="19098"/>
                      <a:pt x="0" y="19098"/>
                    </a:cubicBezTo>
                    <a:cubicBezTo>
                      <a:pt x="0" y="20546"/>
                      <a:pt x="655" y="21600"/>
                      <a:pt x="1473" y="21600"/>
                    </a:cubicBezTo>
                    <a:cubicBezTo>
                      <a:pt x="3682" y="21600"/>
                      <a:pt x="3682" y="21600"/>
                      <a:pt x="3682" y="21600"/>
                    </a:cubicBezTo>
                    <a:cubicBezTo>
                      <a:pt x="3682" y="19756"/>
                      <a:pt x="3682" y="19756"/>
                      <a:pt x="3682" y="19756"/>
                    </a:cubicBezTo>
                    <a:lnTo>
                      <a:pt x="1473" y="19756"/>
                    </a:ln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311509" y="305466"/>
                <a:ext cx="51329" cy="28795"/>
              </a:xfrm>
              <a:prstGeom prst="rect">
                <a:avLst/>
              </a:pr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157524" y="220336"/>
                <a:ext cx="150231" cy="227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0"/>
                    </a:moveTo>
                    <a:cubicBezTo>
                      <a:pt x="21600" y="771"/>
                      <a:pt x="21016" y="386"/>
                      <a:pt x="20141" y="386"/>
                    </a:cubicBezTo>
                    <a:cubicBezTo>
                      <a:pt x="20141" y="386"/>
                      <a:pt x="16638" y="0"/>
                      <a:pt x="11092" y="0"/>
                    </a:cubicBezTo>
                    <a:cubicBezTo>
                      <a:pt x="5254" y="0"/>
                      <a:pt x="1168" y="386"/>
                      <a:pt x="1168" y="386"/>
                    </a:cubicBezTo>
                    <a:cubicBezTo>
                      <a:pt x="292" y="386"/>
                      <a:pt x="0" y="771"/>
                      <a:pt x="0" y="1350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19671"/>
                      <a:pt x="0" y="20443"/>
                      <a:pt x="292" y="20829"/>
                    </a:cubicBezTo>
                    <a:cubicBezTo>
                      <a:pt x="292" y="20829"/>
                      <a:pt x="876" y="21600"/>
                      <a:pt x="10508" y="21600"/>
                    </a:cubicBezTo>
                    <a:cubicBezTo>
                      <a:pt x="20141" y="21600"/>
                      <a:pt x="21016" y="20636"/>
                      <a:pt x="21016" y="20636"/>
                    </a:cubicBezTo>
                    <a:cubicBezTo>
                      <a:pt x="21308" y="20250"/>
                      <a:pt x="21600" y="19671"/>
                      <a:pt x="21600" y="19286"/>
                    </a:cubicBezTo>
                    <a:lnTo>
                      <a:pt x="21600" y="1350"/>
                    </a:lnTo>
                    <a:close/>
                    <a:moveTo>
                      <a:pt x="11092" y="19864"/>
                    </a:moveTo>
                    <a:cubicBezTo>
                      <a:pt x="11092" y="19093"/>
                      <a:pt x="11092" y="19093"/>
                      <a:pt x="11092" y="19093"/>
                    </a:cubicBezTo>
                    <a:cubicBezTo>
                      <a:pt x="11092" y="19093"/>
                      <a:pt x="11384" y="19093"/>
                      <a:pt x="11384" y="19093"/>
                    </a:cubicBezTo>
                    <a:cubicBezTo>
                      <a:pt x="14303" y="19093"/>
                      <a:pt x="14303" y="19093"/>
                      <a:pt x="14303" y="19093"/>
                    </a:cubicBezTo>
                    <a:cubicBezTo>
                      <a:pt x="14303" y="19093"/>
                      <a:pt x="14595" y="19093"/>
                      <a:pt x="14595" y="19093"/>
                    </a:cubicBezTo>
                    <a:cubicBezTo>
                      <a:pt x="14595" y="19864"/>
                      <a:pt x="14595" y="19864"/>
                      <a:pt x="14595" y="19864"/>
                    </a:cubicBezTo>
                    <a:cubicBezTo>
                      <a:pt x="14595" y="19864"/>
                      <a:pt x="14303" y="20057"/>
                      <a:pt x="14303" y="20057"/>
                    </a:cubicBezTo>
                    <a:cubicBezTo>
                      <a:pt x="11384" y="20057"/>
                      <a:pt x="11384" y="20057"/>
                      <a:pt x="11384" y="20057"/>
                    </a:cubicBezTo>
                    <a:cubicBezTo>
                      <a:pt x="11384" y="20057"/>
                      <a:pt x="11092" y="19864"/>
                      <a:pt x="11092" y="19864"/>
                    </a:cubicBezTo>
                    <a:close/>
                    <a:moveTo>
                      <a:pt x="18973" y="19864"/>
                    </a:moveTo>
                    <a:cubicBezTo>
                      <a:pt x="18973" y="19864"/>
                      <a:pt x="18681" y="20057"/>
                      <a:pt x="18681" y="20057"/>
                    </a:cubicBezTo>
                    <a:cubicBezTo>
                      <a:pt x="15762" y="20057"/>
                      <a:pt x="15762" y="20057"/>
                      <a:pt x="15762" y="20057"/>
                    </a:cubicBezTo>
                    <a:cubicBezTo>
                      <a:pt x="15762" y="20057"/>
                      <a:pt x="15762" y="19864"/>
                      <a:pt x="15762" y="19864"/>
                    </a:cubicBezTo>
                    <a:cubicBezTo>
                      <a:pt x="15762" y="19093"/>
                      <a:pt x="15762" y="19093"/>
                      <a:pt x="15762" y="19093"/>
                    </a:cubicBezTo>
                    <a:cubicBezTo>
                      <a:pt x="15762" y="19093"/>
                      <a:pt x="15762" y="19093"/>
                      <a:pt x="15762" y="19093"/>
                    </a:cubicBezTo>
                    <a:cubicBezTo>
                      <a:pt x="18681" y="19093"/>
                      <a:pt x="18681" y="19093"/>
                      <a:pt x="18681" y="19093"/>
                    </a:cubicBezTo>
                    <a:cubicBezTo>
                      <a:pt x="18681" y="19093"/>
                      <a:pt x="18973" y="19093"/>
                      <a:pt x="18973" y="19093"/>
                    </a:cubicBezTo>
                    <a:lnTo>
                      <a:pt x="18973" y="19864"/>
                    </a:lnTo>
                    <a:close/>
                    <a:moveTo>
                      <a:pt x="2335" y="19864"/>
                    </a:moveTo>
                    <a:cubicBezTo>
                      <a:pt x="2335" y="19093"/>
                      <a:pt x="2335" y="19093"/>
                      <a:pt x="2335" y="19093"/>
                    </a:cubicBezTo>
                    <a:cubicBezTo>
                      <a:pt x="2335" y="19093"/>
                      <a:pt x="2335" y="19093"/>
                      <a:pt x="2627" y="19093"/>
                    </a:cubicBezTo>
                    <a:cubicBezTo>
                      <a:pt x="5254" y="19093"/>
                      <a:pt x="5254" y="19093"/>
                      <a:pt x="5254" y="19093"/>
                    </a:cubicBezTo>
                    <a:cubicBezTo>
                      <a:pt x="5546" y="19093"/>
                      <a:pt x="5546" y="19093"/>
                      <a:pt x="5546" y="19093"/>
                    </a:cubicBezTo>
                    <a:cubicBezTo>
                      <a:pt x="5546" y="19864"/>
                      <a:pt x="5546" y="19864"/>
                      <a:pt x="5546" y="19864"/>
                    </a:cubicBezTo>
                    <a:cubicBezTo>
                      <a:pt x="5546" y="19864"/>
                      <a:pt x="5546" y="20057"/>
                      <a:pt x="5254" y="20057"/>
                    </a:cubicBezTo>
                    <a:cubicBezTo>
                      <a:pt x="2627" y="20057"/>
                      <a:pt x="2627" y="20057"/>
                      <a:pt x="2627" y="20057"/>
                    </a:cubicBezTo>
                    <a:cubicBezTo>
                      <a:pt x="2335" y="20057"/>
                      <a:pt x="2335" y="19864"/>
                      <a:pt x="2335" y="19864"/>
                    </a:cubicBezTo>
                    <a:close/>
                    <a:moveTo>
                      <a:pt x="9924" y="19864"/>
                    </a:moveTo>
                    <a:cubicBezTo>
                      <a:pt x="9924" y="19864"/>
                      <a:pt x="9924" y="20057"/>
                      <a:pt x="9924" y="20057"/>
                    </a:cubicBezTo>
                    <a:cubicBezTo>
                      <a:pt x="7005" y="20057"/>
                      <a:pt x="7005" y="20057"/>
                      <a:pt x="7005" y="20057"/>
                    </a:cubicBezTo>
                    <a:cubicBezTo>
                      <a:pt x="7005" y="20057"/>
                      <a:pt x="6714" y="19864"/>
                      <a:pt x="6714" y="19864"/>
                    </a:cubicBezTo>
                    <a:cubicBezTo>
                      <a:pt x="6714" y="19093"/>
                      <a:pt x="6714" y="19093"/>
                      <a:pt x="6714" y="19093"/>
                    </a:cubicBezTo>
                    <a:cubicBezTo>
                      <a:pt x="6714" y="19093"/>
                      <a:pt x="7005" y="19093"/>
                      <a:pt x="7005" y="19093"/>
                    </a:cubicBezTo>
                    <a:cubicBezTo>
                      <a:pt x="9924" y="19093"/>
                      <a:pt x="9924" y="19093"/>
                      <a:pt x="9924" y="19093"/>
                    </a:cubicBezTo>
                    <a:cubicBezTo>
                      <a:pt x="9924" y="19093"/>
                      <a:pt x="9924" y="19093"/>
                      <a:pt x="9924" y="19093"/>
                    </a:cubicBezTo>
                    <a:lnTo>
                      <a:pt x="9924" y="19864"/>
                    </a:lnTo>
                    <a:close/>
                    <a:moveTo>
                      <a:pt x="2043" y="3471"/>
                    </a:moveTo>
                    <a:cubicBezTo>
                      <a:pt x="2043" y="3086"/>
                      <a:pt x="2335" y="2700"/>
                      <a:pt x="3211" y="2700"/>
                    </a:cubicBezTo>
                    <a:cubicBezTo>
                      <a:pt x="18389" y="2700"/>
                      <a:pt x="18389" y="2700"/>
                      <a:pt x="18389" y="2700"/>
                    </a:cubicBezTo>
                    <a:cubicBezTo>
                      <a:pt x="18973" y="2700"/>
                      <a:pt x="19265" y="3086"/>
                      <a:pt x="19265" y="3471"/>
                    </a:cubicBezTo>
                    <a:cubicBezTo>
                      <a:pt x="19265" y="12536"/>
                      <a:pt x="19265" y="12536"/>
                      <a:pt x="19265" y="12536"/>
                    </a:cubicBezTo>
                    <a:cubicBezTo>
                      <a:pt x="19265" y="12921"/>
                      <a:pt x="18973" y="13307"/>
                      <a:pt x="18389" y="13307"/>
                    </a:cubicBezTo>
                    <a:cubicBezTo>
                      <a:pt x="3211" y="13307"/>
                      <a:pt x="3211" y="13307"/>
                      <a:pt x="3211" y="13307"/>
                    </a:cubicBezTo>
                    <a:cubicBezTo>
                      <a:pt x="2335" y="13307"/>
                      <a:pt x="2043" y="12921"/>
                      <a:pt x="2043" y="12536"/>
                    </a:cubicBezTo>
                    <a:lnTo>
                      <a:pt x="2043" y="3471"/>
                    </a:lnTo>
                    <a:close/>
                    <a:moveTo>
                      <a:pt x="12259" y="1736"/>
                    </a:moveTo>
                    <a:cubicBezTo>
                      <a:pt x="12259" y="1736"/>
                      <a:pt x="12259" y="1736"/>
                      <a:pt x="12259" y="1736"/>
                    </a:cubicBezTo>
                    <a:cubicBezTo>
                      <a:pt x="12259" y="1929"/>
                      <a:pt x="11968" y="1929"/>
                      <a:pt x="11676" y="1929"/>
                    </a:cubicBezTo>
                    <a:cubicBezTo>
                      <a:pt x="9632" y="1929"/>
                      <a:pt x="9632" y="1929"/>
                      <a:pt x="9632" y="1929"/>
                    </a:cubicBezTo>
                    <a:cubicBezTo>
                      <a:pt x="9341" y="1929"/>
                      <a:pt x="9341" y="1929"/>
                      <a:pt x="9341" y="1736"/>
                    </a:cubicBezTo>
                    <a:cubicBezTo>
                      <a:pt x="9341" y="1736"/>
                      <a:pt x="9341" y="1736"/>
                      <a:pt x="9341" y="1736"/>
                    </a:cubicBezTo>
                    <a:cubicBezTo>
                      <a:pt x="9341" y="1543"/>
                      <a:pt x="9341" y="1350"/>
                      <a:pt x="9632" y="1350"/>
                    </a:cubicBezTo>
                    <a:cubicBezTo>
                      <a:pt x="11676" y="1350"/>
                      <a:pt x="11676" y="1350"/>
                      <a:pt x="11676" y="1350"/>
                    </a:cubicBezTo>
                    <a:cubicBezTo>
                      <a:pt x="11968" y="1350"/>
                      <a:pt x="12259" y="1543"/>
                      <a:pt x="12259" y="1736"/>
                    </a:cubicBezTo>
                    <a:close/>
                    <a:moveTo>
                      <a:pt x="15762" y="17550"/>
                    </a:moveTo>
                    <a:cubicBezTo>
                      <a:pt x="15762" y="17550"/>
                      <a:pt x="15762" y="17357"/>
                      <a:pt x="15762" y="17357"/>
                    </a:cubicBezTo>
                    <a:cubicBezTo>
                      <a:pt x="18681" y="17357"/>
                      <a:pt x="18681" y="17357"/>
                      <a:pt x="18681" y="17357"/>
                    </a:cubicBezTo>
                    <a:cubicBezTo>
                      <a:pt x="18681" y="17357"/>
                      <a:pt x="18973" y="17550"/>
                      <a:pt x="18973" y="17550"/>
                    </a:cubicBezTo>
                    <a:cubicBezTo>
                      <a:pt x="18973" y="18129"/>
                      <a:pt x="18973" y="18129"/>
                      <a:pt x="18973" y="18129"/>
                    </a:cubicBezTo>
                    <a:cubicBezTo>
                      <a:pt x="18973" y="18321"/>
                      <a:pt x="18681" y="18321"/>
                      <a:pt x="18681" y="18321"/>
                    </a:cubicBezTo>
                    <a:cubicBezTo>
                      <a:pt x="15762" y="18321"/>
                      <a:pt x="15762" y="18321"/>
                      <a:pt x="15762" y="18321"/>
                    </a:cubicBezTo>
                    <a:cubicBezTo>
                      <a:pt x="15762" y="18321"/>
                      <a:pt x="15762" y="18321"/>
                      <a:pt x="15762" y="18129"/>
                    </a:cubicBezTo>
                    <a:lnTo>
                      <a:pt x="15762" y="17550"/>
                    </a:lnTo>
                    <a:close/>
                    <a:moveTo>
                      <a:pt x="14595" y="16007"/>
                    </a:moveTo>
                    <a:cubicBezTo>
                      <a:pt x="14595" y="16586"/>
                      <a:pt x="14595" y="16586"/>
                      <a:pt x="14595" y="16586"/>
                    </a:cubicBezTo>
                    <a:cubicBezTo>
                      <a:pt x="14595" y="16779"/>
                      <a:pt x="14303" y="16779"/>
                      <a:pt x="14303" y="16779"/>
                    </a:cubicBezTo>
                    <a:cubicBezTo>
                      <a:pt x="11384" y="16779"/>
                      <a:pt x="11384" y="16779"/>
                      <a:pt x="11384" y="16779"/>
                    </a:cubicBezTo>
                    <a:cubicBezTo>
                      <a:pt x="11384" y="16779"/>
                      <a:pt x="11092" y="16779"/>
                      <a:pt x="11092" y="16586"/>
                    </a:cubicBezTo>
                    <a:cubicBezTo>
                      <a:pt x="11092" y="16007"/>
                      <a:pt x="11092" y="16007"/>
                      <a:pt x="11092" y="16007"/>
                    </a:cubicBezTo>
                    <a:cubicBezTo>
                      <a:pt x="11092" y="15814"/>
                      <a:pt x="11384" y="15814"/>
                      <a:pt x="11384" y="15814"/>
                    </a:cubicBezTo>
                    <a:cubicBezTo>
                      <a:pt x="14303" y="15814"/>
                      <a:pt x="14303" y="15814"/>
                      <a:pt x="14303" y="15814"/>
                    </a:cubicBezTo>
                    <a:cubicBezTo>
                      <a:pt x="14303" y="15814"/>
                      <a:pt x="14595" y="15814"/>
                      <a:pt x="14595" y="16007"/>
                    </a:cubicBezTo>
                    <a:close/>
                    <a:moveTo>
                      <a:pt x="14595" y="17550"/>
                    </a:moveTo>
                    <a:cubicBezTo>
                      <a:pt x="14595" y="18129"/>
                      <a:pt x="14595" y="18129"/>
                      <a:pt x="14595" y="18129"/>
                    </a:cubicBezTo>
                    <a:cubicBezTo>
                      <a:pt x="14595" y="18321"/>
                      <a:pt x="14303" y="18321"/>
                      <a:pt x="14303" y="18321"/>
                    </a:cubicBezTo>
                    <a:cubicBezTo>
                      <a:pt x="11384" y="18321"/>
                      <a:pt x="11384" y="18321"/>
                      <a:pt x="11384" y="18321"/>
                    </a:cubicBezTo>
                    <a:cubicBezTo>
                      <a:pt x="11384" y="18321"/>
                      <a:pt x="11092" y="18321"/>
                      <a:pt x="11092" y="18129"/>
                    </a:cubicBezTo>
                    <a:cubicBezTo>
                      <a:pt x="11092" y="17550"/>
                      <a:pt x="11092" y="17550"/>
                      <a:pt x="11092" y="17550"/>
                    </a:cubicBezTo>
                    <a:cubicBezTo>
                      <a:pt x="11092" y="17550"/>
                      <a:pt x="11384" y="17357"/>
                      <a:pt x="11384" y="17357"/>
                    </a:cubicBezTo>
                    <a:cubicBezTo>
                      <a:pt x="14303" y="17357"/>
                      <a:pt x="14303" y="17357"/>
                      <a:pt x="14303" y="17357"/>
                    </a:cubicBezTo>
                    <a:cubicBezTo>
                      <a:pt x="14303" y="17357"/>
                      <a:pt x="14595" y="17550"/>
                      <a:pt x="14595" y="17550"/>
                    </a:cubicBezTo>
                    <a:close/>
                    <a:moveTo>
                      <a:pt x="14595" y="15043"/>
                    </a:moveTo>
                    <a:cubicBezTo>
                      <a:pt x="14595" y="15043"/>
                      <a:pt x="14303" y="15236"/>
                      <a:pt x="14303" y="15236"/>
                    </a:cubicBezTo>
                    <a:cubicBezTo>
                      <a:pt x="11384" y="15236"/>
                      <a:pt x="11384" y="15236"/>
                      <a:pt x="11384" y="15236"/>
                    </a:cubicBezTo>
                    <a:cubicBezTo>
                      <a:pt x="11384" y="15236"/>
                      <a:pt x="11092" y="15043"/>
                      <a:pt x="11092" y="15043"/>
                    </a:cubicBezTo>
                    <a:cubicBezTo>
                      <a:pt x="11092" y="14271"/>
                      <a:pt x="11092" y="14271"/>
                      <a:pt x="11092" y="14271"/>
                    </a:cubicBezTo>
                    <a:cubicBezTo>
                      <a:pt x="11092" y="14271"/>
                      <a:pt x="11384" y="14271"/>
                      <a:pt x="11384" y="14271"/>
                    </a:cubicBezTo>
                    <a:cubicBezTo>
                      <a:pt x="14303" y="14271"/>
                      <a:pt x="14303" y="14271"/>
                      <a:pt x="14303" y="14271"/>
                    </a:cubicBezTo>
                    <a:cubicBezTo>
                      <a:pt x="14303" y="14271"/>
                      <a:pt x="14595" y="14271"/>
                      <a:pt x="14595" y="14271"/>
                    </a:cubicBezTo>
                    <a:lnTo>
                      <a:pt x="14595" y="15043"/>
                    </a:lnTo>
                    <a:close/>
                    <a:moveTo>
                      <a:pt x="15762" y="14271"/>
                    </a:moveTo>
                    <a:cubicBezTo>
                      <a:pt x="15762" y="14271"/>
                      <a:pt x="15762" y="14271"/>
                      <a:pt x="15762" y="14271"/>
                    </a:cubicBezTo>
                    <a:cubicBezTo>
                      <a:pt x="18681" y="14271"/>
                      <a:pt x="18681" y="14271"/>
                      <a:pt x="18681" y="14271"/>
                    </a:cubicBezTo>
                    <a:cubicBezTo>
                      <a:pt x="18681" y="14271"/>
                      <a:pt x="18973" y="14271"/>
                      <a:pt x="18973" y="14271"/>
                    </a:cubicBezTo>
                    <a:cubicBezTo>
                      <a:pt x="18973" y="15043"/>
                      <a:pt x="18973" y="15043"/>
                      <a:pt x="18973" y="15043"/>
                    </a:cubicBezTo>
                    <a:cubicBezTo>
                      <a:pt x="18973" y="15043"/>
                      <a:pt x="18681" y="15236"/>
                      <a:pt x="18681" y="15236"/>
                    </a:cubicBezTo>
                    <a:cubicBezTo>
                      <a:pt x="15762" y="15236"/>
                      <a:pt x="15762" y="15236"/>
                      <a:pt x="15762" y="15236"/>
                    </a:cubicBezTo>
                    <a:cubicBezTo>
                      <a:pt x="15762" y="15236"/>
                      <a:pt x="15762" y="15043"/>
                      <a:pt x="15762" y="15043"/>
                    </a:cubicBezTo>
                    <a:lnTo>
                      <a:pt x="15762" y="14271"/>
                    </a:lnTo>
                    <a:close/>
                    <a:moveTo>
                      <a:pt x="9924" y="16779"/>
                    </a:moveTo>
                    <a:cubicBezTo>
                      <a:pt x="7005" y="16779"/>
                      <a:pt x="7005" y="16779"/>
                      <a:pt x="7005" y="16779"/>
                    </a:cubicBezTo>
                    <a:cubicBezTo>
                      <a:pt x="7005" y="16779"/>
                      <a:pt x="6714" y="16779"/>
                      <a:pt x="6714" y="16586"/>
                    </a:cubicBezTo>
                    <a:cubicBezTo>
                      <a:pt x="6714" y="16007"/>
                      <a:pt x="6714" y="16007"/>
                      <a:pt x="6714" y="16007"/>
                    </a:cubicBezTo>
                    <a:cubicBezTo>
                      <a:pt x="6714" y="15814"/>
                      <a:pt x="7005" y="15814"/>
                      <a:pt x="7005" y="15814"/>
                    </a:cubicBezTo>
                    <a:cubicBezTo>
                      <a:pt x="9924" y="15814"/>
                      <a:pt x="9924" y="15814"/>
                      <a:pt x="9924" y="15814"/>
                    </a:cubicBezTo>
                    <a:cubicBezTo>
                      <a:pt x="9924" y="15814"/>
                      <a:pt x="9924" y="15814"/>
                      <a:pt x="9924" y="16007"/>
                    </a:cubicBezTo>
                    <a:cubicBezTo>
                      <a:pt x="9924" y="16586"/>
                      <a:pt x="9924" y="16586"/>
                      <a:pt x="9924" y="16586"/>
                    </a:cubicBezTo>
                    <a:cubicBezTo>
                      <a:pt x="9924" y="16779"/>
                      <a:pt x="9924" y="16779"/>
                      <a:pt x="9924" y="16779"/>
                    </a:cubicBezTo>
                    <a:close/>
                    <a:moveTo>
                      <a:pt x="9924" y="17550"/>
                    </a:moveTo>
                    <a:cubicBezTo>
                      <a:pt x="9924" y="18129"/>
                      <a:pt x="9924" y="18129"/>
                      <a:pt x="9924" y="18129"/>
                    </a:cubicBezTo>
                    <a:cubicBezTo>
                      <a:pt x="9924" y="18321"/>
                      <a:pt x="9924" y="18321"/>
                      <a:pt x="9924" y="18321"/>
                    </a:cubicBezTo>
                    <a:cubicBezTo>
                      <a:pt x="7005" y="18321"/>
                      <a:pt x="7005" y="18321"/>
                      <a:pt x="7005" y="18321"/>
                    </a:cubicBezTo>
                    <a:cubicBezTo>
                      <a:pt x="7005" y="18321"/>
                      <a:pt x="6714" y="18321"/>
                      <a:pt x="6714" y="18129"/>
                    </a:cubicBezTo>
                    <a:cubicBezTo>
                      <a:pt x="6714" y="17550"/>
                      <a:pt x="6714" y="17550"/>
                      <a:pt x="6714" y="17550"/>
                    </a:cubicBezTo>
                    <a:cubicBezTo>
                      <a:pt x="6714" y="17550"/>
                      <a:pt x="7005" y="17357"/>
                      <a:pt x="7005" y="17357"/>
                    </a:cubicBezTo>
                    <a:cubicBezTo>
                      <a:pt x="9924" y="17357"/>
                      <a:pt x="9924" y="17357"/>
                      <a:pt x="9924" y="17357"/>
                    </a:cubicBezTo>
                    <a:cubicBezTo>
                      <a:pt x="9924" y="17357"/>
                      <a:pt x="9924" y="17550"/>
                      <a:pt x="9924" y="17550"/>
                    </a:cubicBezTo>
                    <a:close/>
                    <a:moveTo>
                      <a:pt x="9924" y="15236"/>
                    </a:moveTo>
                    <a:cubicBezTo>
                      <a:pt x="7005" y="15236"/>
                      <a:pt x="7005" y="15236"/>
                      <a:pt x="7005" y="15236"/>
                    </a:cubicBezTo>
                    <a:cubicBezTo>
                      <a:pt x="7005" y="15236"/>
                      <a:pt x="6714" y="15043"/>
                      <a:pt x="6714" y="15043"/>
                    </a:cubicBezTo>
                    <a:cubicBezTo>
                      <a:pt x="6714" y="14271"/>
                      <a:pt x="6714" y="14271"/>
                      <a:pt x="6714" y="14271"/>
                    </a:cubicBezTo>
                    <a:cubicBezTo>
                      <a:pt x="6714" y="14271"/>
                      <a:pt x="7005" y="14271"/>
                      <a:pt x="7005" y="14271"/>
                    </a:cubicBezTo>
                    <a:cubicBezTo>
                      <a:pt x="9924" y="14271"/>
                      <a:pt x="9924" y="14271"/>
                      <a:pt x="9924" y="14271"/>
                    </a:cubicBezTo>
                    <a:cubicBezTo>
                      <a:pt x="9924" y="14271"/>
                      <a:pt x="9924" y="14271"/>
                      <a:pt x="9924" y="14271"/>
                    </a:cubicBezTo>
                    <a:cubicBezTo>
                      <a:pt x="9924" y="15043"/>
                      <a:pt x="9924" y="15043"/>
                      <a:pt x="9924" y="15043"/>
                    </a:cubicBezTo>
                    <a:cubicBezTo>
                      <a:pt x="9924" y="15043"/>
                      <a:pt x="9924" y="15236"/>
                      <a:pt x="9924" y="15236"/>
                    </a:cubicBezTo>
                    <a:close/>
                    <a:moveTo>
                      <a:pt x="5254" y="16779"/>
                    </a:moveTo>
                    <a:cubicBezTo>
                      <a:pt x="2627" y="16779"/>
                      <a:pt x="2627" y="16779"/>
                      <a:pt x="2627" y="16779"/>
                    </a:cubicBezTo>
                    <a:cubicBezTo>
                      <a:pt x="2335" y="16779"/>
                      <a:pt x="2335" y="16779"/>
                      <a:pt x="2335" y="16586"/>
                    </a:cubicBezTo>
                    <a:cubicBezTo>
                      <a:pt x="2335" y="16007"/>
                      <a:pt x="2335" y="16007"/>
                      <a:pt x="2335" y="16007"/>
                    </a:cubicBezTo>
                    <a:cubicBezTo>
                      <a:pt x="2335" y="15814"/>
                      <a:pt x="2335" y="15814"/>
                      <a:pt x="2627" y="15814"/>
                    </a:cubicBezTo>
                    <a:cubicBezTo>
                      <a:pt x="5254" y="15814"/>
                      <a:pt x="5254" y="15814"/>
                      <a:pt x="5254" y="15814"/>
                    </a:cubicBezTo>
                    <a:cubicBezTo>
                      <a:pt x="5546" y="15814"/>
                      <a:pt x="5546" y="15814"/>
                      <a:pt x="5546" y="16007"/>
                    </a:cubicBezTo>
                    <a:cubicBezTo>
                      <a:pt x="5546" y="16586"/>
                      <a:pt x="5546" y="16586"/>
                      <a:pt x="5546" y="16586"/>
                    </a:cubicBezTo>
                    <a:cubicBezTo>
                      <a:pt x="5546" y="16779"/>
                      <a:pt x="5546" y="16779"/>
                      <a:pt x="5254" y="16779"/>
                    </a:cubicBezTo>
                    <a:close/>
                    <a:moveTo>
                      <a:pt x="5546" y="17550"/>
                    </a:moveTo>
                    <a:cubicBezTo>
                      <a:pt x="5546" y="18129"/>
                      <a:pt x="5546" y="18129"/>
                      <a:pt x="5546" y="18129"/>
                    </a:cubicBezTo>
                    <a:cubicBezTo>
                      <a:pt x="5546" y="18321"/>
                      <a:pt x="5546" y="18321"/>
                      <a:pt x="5254" y="18321"/>
                    </a:cubicBezTo>
                    <a:cubicBezTo>
                      <a:pt x="2627" y="18321"/>
                      <a:pt x="2627" y="18321"/>
                      <a:pt x="2627" y="18321"/>
                    </a:cubicBezTo>
                    <a:cubicBezTo>
                      <a:pt x="2335" y="18321"/>
                      <a:pt x="2335" y="18321"/>
                      <a:pt x="2335" y="18129"/>
                    </a:cubicBezTo>
                    <a:cubicBezTo>
                      <a:pt x="2335" y="17550"/>
                      <a:pt x="2335" y="17550"/>
                      <a:pt x="2335" y="17550"/>
                    </a:cubicBezTo>
                    <a:cubicBezTo>
                      <a:pt x="2335" y="17550"/>
                      <a:pt x="2335" y="17357"/>
                      <a:pt x="2627" y="17357"/>
                    </a:cubicBezTo>
                    <a:cubicBezTo>
                      <a:pt x="5254" y="17357"/>
                      <a:pt x="5254" y="17357"/>
                      <a:pt x="5254" y="17357"/>
                    </a:cubicBezTo>
                    <a:cubicBezTo>
                      <a:pt x="5546" y="17357"/>
                      <a:pt x="5546" y="17550"/>
                      <a:pt x="5546" y="17550"/>
                    </a:cubicBezTo>
                    <a:close/>
                    <a:moveTo>
                      <a:pt x="5254" y="15236"/>
                    </a:moveTo>
                    <a:cubicBezTo>
                      <a:pt x="2627" y="15236"/>
                      <a:pt x="2627" y="15236"/>
                      <a:pt x="2627" y="15236"/>
                    </a:cubicBezTo>
                    <a:cubicBezTo>
                      <a:pt x="2335" y="15236"/>
                      <a:pt x="2335" y="15043"/>
                      <a:pt x="2335" y="15043"/>
                    </a:cubicBezTo>
                    <a:cubicBezTo>
                      <a:pt x="2335" y="14271"/>
                      <a:pt x="2335" y="14271"/>
                      <a:pt x="2335" y="14271"/>
                    </a:cubicBezTo>
                    <a:cubicBezTo>
                      <a:pt x="2335" y="14271"/>
                      <a:pt x="2335" y="14271"/>
                      <a:pt x="2627" y="14271"/>
                    </a:cubicBezTo>
                    <a:cubicBezTo>
                      <a:pt x="5254" y="14271"/>
                      <a:pt x="5254" y="14271"/>
                      <a:pt x="5254" y="14271"/>
                    </a:cubicBezTo>
                    <a:cubicBezTo>
                      <a:pt x="5546" y="14271"/>
                      <a:pt x="5546" y="14271"/>
                      <a:pt x="5546" y="14271"/>
                    </a:cubicBezTo>
                    <a:cubicBezTo>
                      <a:pt x="5546" y="15043"/>
                      <a:pt x="5546" y="15043"/>
                      <a:pt x="5546" y="15043"/>
                    </a:cubicBezTo>
                    <a:cubicBezTo>
                      <a:pt x="5546" y="15043"/>
                      <a:pt x="5546" y="15236"/>
                      <a:pt x="5254" y="15236"/>
                    </a:cubicBezTo>
                    <a:close/>
                    <a:moveTo>
                      <a:pt x="18681" y="16779"/>
                    </a:moveTo>
                    <a:cubicBezTo>
                      <a:pt x="15762" y="16779"/>
                      <a:pt x="15762" y="16779"/>
                      <a:pt x="15762" y="16779"/>
                    </a:cubicBezTo>
                    <a:cubicBezTo>
                      <a:pt x="15762" y="16779"/>
                      <a:pt x="15762" y="16779"/>
                      <a:pt x="15762" y="16586"/>
                    </a:cubicBezTo>
                    <a:cubicBezTo>
                      <a:pt x="15762" y="16007"/>
                      <a:pt x="15762" y="16007"/>
                      <a:pt x="15762" y="16007"/>
                    </a:cubicBezTo>
                    <a:cubicBezTo>
                      <a:pt x="15762" y="15814"/>
                      <a:pt x="15762" y="15814"/>
                      <a:pt x="15762" y="15814"/>
                    </a:cubicBezTo>
                    <a:cubicBezTo>
                      <a:pt x="18681" y="15814"/>
                      <a:pt x="18681" y="15814"/>
                      <a:pt x="18681" y="15814"/>
                    </a:cubicBezTo>
                    <a:cubicBezTo>
                      <a:pt x="18681" y="15814"/>
                      <a:pt x="18973" y="15814"/>
                      <a:pt x="18973" y="16007"/>
                    </a:cubicBezTo>
                    <a:cubicBezTo>
                      <a:pt x="18973" y="16586"/>
                      <a:pt x="18973" y="16586"/>
                      <a:pt x="18973" y="16586"/>
                    </a:cubicBezTo>
                    <a:cubicBezTo>
                      <a:pt x="18973" y="16779"/>
                      <a:pt x="18681" y="16779"/>
                      <a:pt x="18681" y="16779"/>
                    </a:cubicBez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420426" y="161496"/>
                <a:ext cx="359300" cy="280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14" y="0"/>
                    </a:moveTo>
                    <a:cubicBezTo>
                      <a:pt x="1464" y="0"/>
                      <a:pt x="1464" y="0"/>
                      <a:pt x="1464" y="0"/>
                    </a:cubicBezTo>
                    <a:cubicBezTo>
                      <a:pt x="488" y="0"/>
                      <a:pt x="0" y="626"/>
                      <a:pt x="0" y="1878"/>
                    </a:cubicBezTo>
                    <a:cubicBezTo>
                      <a:pt x="0" y="7513"/>
                      <a:pt x="0" y="7513"/>
                      <a:pt x="0" y="7513"/>
                    </a:cubicBezTo>
                    <a:cubicBezTo>
                      <a:pt x="2319" y="7513"/>
                      <a:pt x="2319" y="7513"/>
                      <a:pt x="2319" y="7513"/>
                    </a:cubicBezTo>
                    <a:cubicBezTo>
                      <a:pt x="2319" y="2817"/>
                      <a:pt x="2319" y="2817"/>
                      <a:pt x="2319" y="2817"/>
                    </a:cubicBezTo>
                    <a:cubicBezTo>
                      <a:pt x="2319" y="2661"/>
                      <a:pt x="2319" y="2661"/>
                      <a:pt x="2319" y="2661"/>
                    </a:cubicBezTo>
                    <a:cubicBezTo>
                      <a:pt x="19403" y="2661"/>
                      <a:pt x="19403" y="2661"/>
                      <a:pt x="19403" y="2661"/>
                    </a:cubicBezTo>
                    <a:cubicBezTo>
                      <a:pt x="19403" y="2661"/>
                      <a:pt x="19403" y="2661"/>
                      <a:pt x="19403" y="2817"/>
                    </a:cubicBezTo>
                    <a:cubicBezTo>
                      <a:pt x="19403" y="18939"/>
                      <a:pt x="19403" y="18939"/>
                      <a:pt x="19403" y="18939"/>
                    </a:cubicBezTo>
                    <a:cubicBezTo>
                      <a:pt x="19403" y="18939"/>
                      <a:pt x="19403" y="18939"/>
                      <a:pt x="19403" y="18939"/>
                    </a:cubicBezTo>
                    <a:cubicBezTo>
                      <a:pt x="5247" y="18939"/>
                      <a:pt x="5247" y="18939"/>
                      <a:pt x="5247" y="18939"/>
                    </a:cubicBezTo>
                    <a:cubicBezTo>
                      <a:pt x="5247" y="21600"/>
                      <a:pt x="5247" y="21600"/>
                      <a:pt x="5247" y="21600"/>
                    </a:cubicBezTo>
                    <a:cubicBezTo>
                      <a:pt x="20014" y="21600"/>
                      <a:pt x="20014" y="21600"/>
                      <a:pt x="20014" y="21600"/>
                    </a:cubicBezTo>
                    <a:cubicBezTo>
                      <a:pt x="21112" y="21600"/>
                      <a:pt x="21600" y="20974"/>
                      <a:pt x="21600" y="19565"/>
                    </a:cubicBezTo>
                    <a:cubicBezTo>
                      <a:pt x="21600" y="1878"/>
                      <a:pt x="21600" y="1878"/>
                      <a:pt x="21600" y="1878"/>
                    </a:cubicBezTo>
                    <a:cubicBezTo>
                      <a:pt x="21600" y="626"/>
                      <a:pt x="21112" y="0"/>
                      <a:pt x="20014" y="0"/>
                    </a:cubicBezTo>
                    <a:close/>
                    <a:moveTo>
                      <a:pt x="20502" y="11113"/>
                    </a:moveTo>
                    <a:cubicBezTo>
                      <a:pt x="20136" y="11113"/>
                      <a:pt x="19892" y="10800"/>
                      <a:pt x="19892" y="10330"/>
                    </a:cubicBezTo>
                    <a:cubicBezTo>
                      <a:pt x="19892" y="10017"/>
                      <a:pt x="20136" y="9548"/>
                      <a:pt x="20502" y="9548"/>
                    </a:cubicBezTo>
                    <a:cubicBezTo>
                      <a:pt x="20868" y="9548"/>
                      <a:pt x="21112" y="10017"/>
                      <a:pt x="21112" y="10330"/>
                    </a:cubicBezTo>
                    <a:cubicBezTo>
                      <a:pt x="21112" y="10800"/>
                      <a:pt x="20868" y="11113"/>
                      <a:pt x="20502" y="11113"/>
                    </a:cubicBez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369097" y="265405"/>
                <a:ext cx="132704" cy="219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00"/>
                    </a:moveTo>
                    <a:cubicBezTo>
                      <a:pt x="21600" y="600"/>
                      <a:pt x="20603" y="0"/>
                      <a:pt x="18277" y="0"/>
                    </a:cubicBezTo>
                    <a:cubicBezTo>
                      <a:pt x="3323" y="0"/>
                      <a:pt x="3323" y="0"/>
                      <a:pt x="3323" y="0"/>
                    </a:cubicBezTo>
                    <a:cubicBezTo>
                      <a:pt x="997" y="0"/>
                      <a:pt x="0" y="600"/>
                      <a:pt x="0" y="2000"/>
                    </a:cubicBezTo>
                    <a:cubicBezTo>
                      <a:pt x="0" y="19600"/>
                      <a:pt x="0" y="19600"/>
                      <a:pt x="0" y="19600"/>
                    </a:cubicBezTo>
                    <a:cubicBezTo>
                      <a:pt x="0" y="21000"/>
                      <a:pt x="997" y="21600"/>
                      <a:pt x="3323" y="21600"/>
                    </a:cubicBezTo>
                    <a:cubicBezTo>
                      <a:pt x="18277" y="21600"/>
                      <a:pt x="18277" y="21600"/>
                      <a:pt x="18277" y="21600"/>
                    </a:cubicBezTo>
                    <a:cubicBezTo>
                      <a:pt x="20603" y="21600"/>
                      <a:pt x="21600" y="21000"/>
                      <a:pt x="21600" y="19600"/>
                    </a:cubicBezTo>
                    <a:lnTo>
                      <a:pt x="21600" y="2000"/>
                    </a:lnTo>
                    <a:close/>
                    <a:moveTo>
                      <a:pt x="19274" y="18800"/>
                    </a:moveTo>
                    <a:cubicBezTo>
                      <a:pt x="2326" y="18800"/>
                      <a:pt x="2326" y="18800"/>
                      <a:pt x="2326" y="18800"/>
                    </a:cubicBezTo>
                    <a:cubicBezTo>
                      <a:pt x="2326" y="18800"/>
                      <a:pt x="2326" y="18800"/>
                      <a:pt x="2326" y="18600"/>
                    </a:cubicBezTo>
                    <a:cubicBezTo>
                      <a:pt x="2326" y="2800"/>
                      <a:pt x="2326" y="2800"/>
                      <a:pt x="2326" y="2800"/>
                    </a:cubicBezTo>
                    <a:cubicBezTo>
                      <a:pt x="2326" y="2600"/>
                      <a:pt x="2326" y="2600"/>
                      <a:pt x="2326" y="2600"/>
                    </a:cubicBezTo>
                    <a:cubicBezTo>
                      <a:pt x="19274" y="2600"/>
                      <a:pt x="19274" y="2600"/>
                      <a:pt x="19274" y="2600"/>
                    </a:cubicBezTo>
                    <a:cubicBezTo>
                      <a:pt x="19274" y="2600"/>
                      <a:pt x="19274" y="2600"/>
                      <a:pt x="19274" y="2800"/>
                    </a:cubicBezTo>
                    <a:cubicBezTo>
                      <a:pt x="19274" y="18600"/>
                      <a:pt x="19274" y="18600"/>
                      <a:pt x="19274" y="18600"/>
                    </a:cubicBezTo>
                    <a:cubicBezTo>
                      <a:pt x="19274" y="18800"/>
                      <a:pt x="19274" y="18800"/>
                      <a:pt x="19274" y="18800"/>
                    </a:cubicBezTo>
                    <a:close/>
                    <a:moveTo>
                      <a:pt x="10966" y="21000"/>
                    </a:moveTo>
                    <a:cubicBezTo>
                      <a:pt x="9969" y="21000"/>
                      <a:pt x="9637" y="20600"/>
                      <a:pt x="9637" y="20200"/>
                    </a:cubicBezTo>
                    <a:cubicBezTo>
                      <a:pt x="9637" y="19800"/>
                      <a:pt x="9969" y="19400"/>
                      <a:pt x="10966" y="19400"/>
                    </a:cubicBezTo>
                    <a:cubicBezTo>
                      <a:pt x="11631" y="19400"/>
                      <a:pt x="11963" y="19800"/>
                      <a:pt x="11963" y="20200"/>
                    </a:cubicBezTo>
                    <a:cubicBezTo>
                      <a:pt x="11963" y="20600"/>
                      <a:pt x="11631" y="21000"/>
                      <a:pt x="10966" y="21000"/>
                    </a:cubicBezTo>
                    <a:close/>
                  </a:path>
                </a:pathLst>
              </a:custGeom>
              <a:solidFill>
                <a:srgbClr val="0088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>
                    <a:solidFill>
                      <a:srgbClr val="000000"/>
                    </a:solidFill>
                    <a:uFillTx/>
                  </a:defRPr>
                </a:pPr>
                <a:endParaRPr/>
              </a:p>
            </p:txBody>
          </p:sp>
        </p:grpSp>
      </p:grpSp>
      <p:sp>
        <p:nvSpPr>
          <p:cNvPr id="398" name="Shape 398"/>
          <p:cNvSpPr/>
          <p:nvPr/>
        </p:nvSpPr>
        <p:spPr>
          <a:xfrm>
            <a:off x="5168900" y="2432289"/>
            <a:ext cx="779575" cy="1112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20365" y="9374"/>
                  <a:pt x="12149" y="17590"/>
                  <a:pt x="0" y="21600"/>
                </a:cubicBezTo>
              </a:path>
            </a:pathLst>
          </a:custGeom>
          <a:ln w="28575" cap="rnd">
            <a:solidFill>
              <a:srgbClr val="F27C3A"/>
            </a:solidFill>
            <a:tailEnd type="triangle"/>
          </a:ln>
        </p:spPr>
        <p:txBody>
          <a:bodyPr lIns="0" tIns="0" rIns="0" bIns="0" anchor="ctr"/>
          <a:lstStyle/>
          <a:p>
            <a:pPr lvl="0" algn="ctr">
              <a:defRPr sz="1400">
                <a:uFillTx/>
              </a:defRPr>
            </a:pPr>
            <a:endParaRPr/>
          </a:p>
        </p:txBody>
      </p:sp>
      <p:pic>
        <p:nvPicPr>
          <p:cNvPr id="39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657" y="2078989"/>
            <a:ext cx="1689300" cy="71345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0" name="Shape 400"/>
          <p:cNvSpPr/>
          <p:nvPr/>
        </p:nvSpPr>
        <p:spPr>
          <a:xfrm>
            <a:off x="1327707" y="2895983"/>
            <a:ext cx="1795666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1400">
                <a:solidFill>
                  <a:srgbClr val="29756E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chemeClr val="accent1">
                    <a:lumMod val="75000"/>
                  </a:schemeClr>
                </a:solidFill>
              </a:rPr>
              <a:t>Lean Learning Principles</a:t>
            </a:r>
          </a:p>
        </p:txBody>
      </p:sp>
      <p:sp>
        <p:nvSpPr>
          <p:cNvPr id="401" name="Shape 401"/>
          <p:cNvSpPr/>
          <p:nvPr/>
        </p:nvSpPr>
        <p:spPr>
          <a:xfrm>
            <a:off x="3687417" y="449328"/>
            <a:ext cx="1795666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1400">
                <a:solidFill>
                  <a:srgbClr val="29756E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chemeClr val="accent1">
                    <a:lumMod val="75000"/>
                  </a:schemeClr>
                </a:solidFill>
              </a:rPr>
              <a:t>Actionable Insights</a:t>
            </a:r>
          </a:p>
        </p:txBody>
      </p:sp>
      <p:sp>
        <p:nvSpPr>
          <p:cNvPr id="402" name="Shape 402"/>
          <p:cNvSpPr/>
          <p:nvPr/>
        </p:nvSpPr>
        <p:spPr>
          <a:xfrm>
            <a:off x="6019431" y="2883969"/>
            <a:ext cx="1262186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400">
                <a:solidFill>
                  <a:srgbClr val="29756E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chemeClr val="accent1">
                    <a:lumMod val="75000"/>
                  </a:schemeClr>
                </a:solidFill>
              </a:rPr>
              <a:t>Scale as needed</a:t>
            </a:r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342707" y="176199"/>
            <a:ext cx="8410576" cy="460374"/>
          </a:xfrm>
          <a:prstGeom prst="rect">
            <a:avLst/>
          </a:prstGeom>
        </p:spPr>
        <p:txBody>
          <a:bodyPr>
            <a:normAutofit/>
          </a:bodyPr>
          <a:lstStyle>
            <a:lvl1pPr defTabSz="877823">
              <a:defRPr sz="1919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>
                <a:solidFill>
                  <a:srgbClr val="29756E"/>
                </a:solidFill>
              </a:rPr>
              <a:t>Embracing Agile Analytics</a:t>
            </a:r>
          </a:p>
        </p:txBody>
      </p:sp>
    </p:spTree>
    <p:extLst>
      <p:ext uri="{BB962C8B-B14F-4D97-AF65-F5344CB8AC3E}">
        <p14:creationId xmlns:p14="http://schemas.microsoft.com/office/powerpoint/2010/main" val="2845071882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build="p" animBg="1" advAuto="0"/>
      <p:bldP spid="361" grpId="0" animBg="1" advAuto="0"/>
      <p:bldP spid="362" grpId="0" build="p" animBg="1" advAuto="0"/>
      <p:bldP spid="363" grpId="0" build="p" animBg="1" advAuto="0"/>
      <p:bldP spid="372" grpId="0" animBg="1" advAuto="0"/>
      <p:bldP spid="378" grpId="0" animBg="1" advAuto="0"/>
      <p:bldP spid="379" grpId="0" animBg="1" advAuto="0"/>
      <p:bldP spid="397" grpId="0" animBg="1" advAuto="0"/>
      <p:bldP spid="398" grpId="0" animBg="1" advAuto="0"/>
      <p:bldP spid="400" grpId="0" build="p" animBg="1" advAuto="0"/>
      <p:bldP spid="401" grpId="0" build="p" animBg="1" advAuto="0"/>
      <p:bldP spid="402" grpId="0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1444" y="2595993"/>
            <a:ext cx="631186" cy="4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Shape 1062"/>
          <p:cNvSpPr/>
          <p:nvPr/>
        </p:nvSpPr>
        <p:spPr>
          <a:xfrm>
            <a:off x="6983145" y="2999718"/>
            <a:ext cx="106762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HAWQ</a:t>
            </a:r>
          </a:p>
        </p:txBody>
      </p:sp>
      <p:pic>
        <p:nvPicPr>
          <p:cNvPr id="1063" name="Picture 106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3890" y="875912"/>
            <a:ext cx="1691741" cy="1084396"/>
          </a:xfrm>
          <a:prstGeom prst="rect">
            <a:avLst/>
          </a:prstGeom>
        </p:spPr>
      </p:pic>
      <p:sp>
        <p:nvSpPr>
          <p:cNvPr id="1065" name="Shape 10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1717013" y="100069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1067" name="Shape 1067"/>
          <p:cNvSpPr/>
          <p:nvPr/>
        </p:nvSpPr>
        <p:spPr>
          <a:xfrm>
            <a:off x="1709071" y="132873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1709071" y="1659283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714099" y="147145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70" name="Picture 1069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0355" y="964357"/>
            <a:ext cx="2948598" cy="1060150"/>
          </a:xfrm>
          <a:prstGeom prst="rect">
            <a:avLst/>
          </a:prstGeom>
        </p:spPr>
      </p:pic>
      <p:sp>
        <p:nvSpPr>
          <p:cNvPr id="1072" name="Shape 1072"/>
          <p:cNvSpPr/>
          <p:nvPr/>
        </p:nvSpPr>
        <p:spPr>
          <a:xfrm>
            <a:off x="3721213" y="1017970"/>
            <a:ext cx="205027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Stream Processing</a:t>
            </a:r>
          </a:p>
        </p:txBody>
      </p:sp>
      <p:sp>
        <p:nvSpPr>
          <p:cNvPr id="1073" name="Shape 1073"/>
          <p:cNvSpPr/>
          <p:nvPr/>
        </p:nvSpPr>
        <p:spPr>
          <a:xfrm>
            <a:off x="1714099" y="1623850"/>
            <a:ext cx="1155333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74" name="Picture 1073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1234" y="1593115"/>
            <a:ext cx="765757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75" name="Shape 1075"/>
          <p:cNvSpPr/>
          <p:nvPr/>
        </p:nvSpPr>
        <p:spPr>
          <a:xfrm>
            <a:off x="2967938" y="131053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Enrich</a:t>
            </a:r>
          </a:p>
        </p:txBody>
      </p:sp>
      <p:pic>
        <p:nvPicPr>
          <p:cNvPr id="1076" name="Picture 1075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91582" y="1593115"/>
            <a:ext cx="677824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77" name="Shape 1077"/>
          <p:cNvSpPr/>
          <p:nvPr/>
        </p:nvSpPr>
        <p:spPr>
          <a:xfrm>
            <a:off x="4001830" y="1316154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Transform</a:t>
            </a:r>
          </a:p>
        </p:txBody>
      </p:sp>
      <p:sp>
        <p:nvSpPr>
          <p:cNvPr id="1078" name="Shape 1078"/>
          <p:cNvSpPr/>
          <p:nvPr/>
        </p:nvSpPr>
        <p:spPr>
          <a:xfrm>
            <a:off x="4161735" y="2286243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Real-time Data Insights</a:t>
            </a:r>
          </a:p>
        </p:txBody>
      </p:sp>
      <p:pic>
        <p:nvPicPr>
          <p:cNvPr id="1079" name="Picture 107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20479" y="2248483"/>
            <a:ext cx="1940837" cy="1043025"/>
          </a:xfrm>
          <a:prstGeom prst="rect">
            <a:avLst/>
          </a:prstGeom>
        </p:spPr>
      </p:pic>
      <p:sp>
        <p:nvSpPr>
          <p:cNvPr id="1081" name="Shape 1081"/>
          <p:cNvSpPr/>
          <p:nvPr/>
        </p:nvSpPr>
        <p:spPr>
          <a:xfrm>
            <a:off x="6890846" y="929044"/>
            <a:ext cx="1783181" cy="352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Data Lake</a:t>
            </a:r>
          </a:p>
        </p:txBody>
      </p:sp>
      <p:sp>
        <p:nvSpPr>
          <p:cNvPr id="1082" name="Shape 1082"/>
          <p:cNvSpPr/>
          <p:nvPr/>
        </p:nvSpPr>
        <p:spPr>
          <a:xfrm>
            <a:off x="7459917" y="1606218"/>
            <a:ext cx="798971" cy="24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083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44784" y="1207366"/>
            <a:ext cx="429238" cy="429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14433" y="3939360"/>
            <a:ext cx="537468" cy="39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Picture 1084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5400000">
            <a:off x="5023353" y="2032012"/>
            <a:ext cx="251601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086" name="Picture 1085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57541" y="1242105"/>
            <a:ext cx="79897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87" name="Shape 1087"/>
          <p:cNvSpPr/>
          <p:nvPr/>
        </p:nvSpPr>
        <p:spPr>
          <a:xfrm>
            <a:off x="5879343" y="1426533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Sink</a:t>
            </a:r>
          </a:p>
        </p:txBody>
      </p:sp>
      <p:pic>
        <p:nvPicPr>
          <p:cNvPr id="1088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0800000">
            <a:off x="1134364" y="1307601"/>
            <a:ext cx="381366" cy="38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3637" y="1065189"/>
            <a:ext cx="965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Shape 1090"/>
          <p:cNvSpPr/>
          <p:nvPr/>
        </p:nvSpPr>
        <p:spPr>
          <a:xfrm>
            <a:off x="6904312" y="2328607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Advanced Analytics</a:t>
            </a:r>
          </a:p>
        </p:txBody>
      </p:sp>
      <p:pic>
        <p:nvPicPr>
          <p:cNvPr id="1091" name="Picture 1090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2918" y="2291763"/>
            <a:ext cx="1783181" cy="1012345"/>
          </a:xfrm>
          <a:prstGeom prst="rect">
            <a:avLst/>
          </a:prstGeom>
        </p:spPr>
      </p:pic>
      <p:pic>
        <p:nvPicPr>
          <p:cNvPr id="1093" name="Picture 1092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7686682" y="2051112"/>
            <a:ext cx="345441" cy="15782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94" name="Shape 1094"/>
          <p:cNvSpPr/>
          <p:nvPr/>
        </p:nvSpPr>
        <p:spPr>
          <a:xfrm>
            <a:off x="2444179" y="4247916"/>
            <a:ext cx="99072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5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sp>
        <p:nvSpPr>
          <p:cNvPr id="1095" name="Shape 1095"/>
          <p:cNvSpPr/>
          <p:nvPr/>
        </p:nvSpPr>
        <p:spPr>
          <a:xfrm>
            <a:off x="7895133" y="409155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IoT Apps</a:t>
            </a:r>
          </a:p>
        </p:txBody>
      </p:sp>
      <p:pic>
        <p:nvPicPr>
          <p:cNvPr id="1096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534913" y="3515392"/>
            <a:ext cx="798971" cy="7989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Shape 1097"/>
          <p:cNvSpPr/>
          <p:nvPr/>
        </p:nvSpPr>
        <p:spPr>
          <a:xfrm>
            <a:off x="7834962" y="3577505"/>
            <a:ext cx="990728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Microservices</a:t>
            </a:r>
          </a:p>
        </p:txBody>
      </p:sp>
      <p:grpSp>
        <p:nvGrpSpPr>
          <p:cNvPr id="1100" name="Group 1100"/>
          <p:cNvGrpSpPr/>
          <p:nvPr/>
        </p:nvGrpSpPr>
        <p:grpSpPr>
          <a:xfrm>
            <a:off x="5497249" y="3534450"/>
            <a:ext cx="198755" cy="345846"/>
            <a:chOff x="0" y="-26940"/>
            <a:chExt cx="198754" cy="345844"/>
          </a:xfrm>
        </p:grpSpPr>
        <p:pic>
          <p:nvPicPr>
            <p:cNvPr id="1098" name="Picture 1097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099" name="Shape 1099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3" name="Group 1103"/>
          <p:cNvGrpSpPr/>
          <p:nvPr/>
        </p:nvGrpSpPr>
        <p:grpSpPr>
          <a:xfrm>
            <a:off x="5966353" y="3543256"/>
            <a:ext cx="198755" cy="345845"/>
            <a:chOff x="0" y="-26940"/>
            <a:chExt cx="198754" cy="345844"/>
          </a:xfrm>
        </p:grpSpPr>
        <p:pic>
          <p:nvPicPr>
            <p:cNvPr id="1101" name="Picture 1100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2" name="Shape 1102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6" name="Group 1106"/>
          <p:cNvGrpSpPr/>
          <p:nvPr/>
        </p:nvGrpSpPr>
        <p:grpSpPr>
          <a:xfrm>
            <a:off x="6433799" y="3543256"/>
            <a:ext cx="198756" cy="345845"/>
            <a:chOff x="0" y="-26940"/>
            <a:chExt cx="198754" cy="345844"/>
          </a:xfrm>
        </p:grpSpPr>
        <p:pic>
          <p:nvPicPr>
            <p:cNvPr id="1104" name="Picture 1103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5" name="Shape 1105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09" name="Group 1109"/>
          <p:cNvGrpSpPr/>
          <p:nvPr/>
        </p:nvGrpSpPr>
        <p:grpSpPr>
          <a:xfrm>
            <a:off x="6864847" y="3534450"/>
            <a:ext cx="198756" cy="345846"/>
            <a:chOff x="0" y="-26940"/>
            <a:chExt cx="198754" cy="345844"/>
          </a:xfrm>
        </p:grpSpPr>
        <p:pic>
          <p:nvPicPr>
            <p:cNvPr id="1107" name="Picture 1106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08" name="Shape 1108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2" name="Group 1112"/>
          <p:cNvGrpSpPr/>
          <p:nvPr/>
        </p:nvGrpSpPr>
        <p:grpSpPr>
          <a:xfrm>
            <a:off x="7295895" y="3535619"/>
            <a:ext cx="198756" cy="345846"/>
            <a:chOff x="0" y="-26940"/>
            <a:chExt cx="198754" cy="345844"/>
          </a:xfrm>
        </p:grpSpPr>
        <p:pic>
          <p:nvPicPr>
            <p:cNvPr id="1110" name="Picture 1109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1" name="Shape 1111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5028145" y="3543256"/>
            <a:ext cx="198755" cy="345845"/>
            <a:chOff x="0" y="-26940"/>
            <a:chExt cx="198754" cy="345844"/>
          </a:xfrm>
        </p:grpSpPr>
        <p:pic>
          <p:nvPicPr>
            <p:cNvPr id="1113" name="Picture 1112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4" name="Shape 1114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18" name="Group 1118"/>
          <p:cNvGrpSpPr/>
          <p:nvPr/>
        </p:nvGrpSpPr>
        <p:grpSpPr>
          <a:xfrm>
            <a:off x="4572256" y="3547150"/>
            <a:ext cx="198756" cy="345846"/>
            <a:chOff x="0" y="-26940"/>
            <a:chExt cx="198754" cy="345844"/>
          </a:xfrm>
        </p:grpSpPr>
        <p:pic>
          <p:nvPicPr>
            <p:cNvPr id="1116" name="Picture 1115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6200000">
              <a:off x="-57232" y="102727"/>
              <a:ext cx="313219" cy="53882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117" name="Shape 1117"/>
            <p:cNvSpPr/>
            <p:nvPr/>
          </p:nvSpPr>
          <p:spPr>
            <a:xfrm>
              <a:off x="0" y="120545"/>
              <a:ext cx="198755" cy="19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27C3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119" name="Shape 1119"/>
          <p:cNvSpPr/>
          <p:nvPr/>
        </p:nvSpPr>
        <p:spPr>
          <a:xfrm>
            <a:off x="4001479" y="4293707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Dashboard</a:t>
            </a:r>
          </a:p>
        </p:txBody>
      </p:sp>
      <p:sp>
        <p:nvSpPr>
          <p:cNvPr id="1120" name="Shape 1120"/>
          <p:cNvSpPr/>
          <p:nvPr/>
        </p:nvSpPr>
        <p:spPr>
          <a:xfrm>
            <a:off x="5249511" y="4293010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Analytics App</a:t>
            </a:r>
          </a:p>
        </p:txBody>
      </p:sp>
      <p:sp>
        <p:nvSpPr>
          <p:cNvPr id="1121" name="Shape 1121"/>
          <p:cNvSpPr/>
          <p:nvPr/>
        </p:nvSpPr>
        <p:spPr>
          <a:xfrm>
            <a:off x="6512071" y="4331110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Simulator</a:t>
            </a:r>
          </a:p>
        </p:txBody>
      </p:sp>
      <p:sp>
        <p:nvSpPr>
          <p:cNvPr id="1122" name="Shape 1122"/>
          <p:cNvSpPr/>
          <p:nvPr/>
        </p:nvSpPr>
        <p:spPr>
          <a:xfrm>
            <a:off x="2368832" y="2297989"/>
            <a:ext cx="939801" cy="4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Mobile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Services</a:t>
            </a:r>
          </a:p>
        </p:txBody>
      </p:sp>
      <p:pic>
        <p:nvPicPr>
          <p:cNvPr id="1123" name="Picture 1122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00549" y="2221624"/>
            <a:ext cx="1076366" cy="1150426"/>
          </a:xfrm>
          <a:prstGeom prst="rect">
            <a:avLst/>
          </a:prstGeom>
        </p:spPr>
      </p:pic>
      <p:pic>
        <p:nvPicPr>
          <p:cNvPr id="1125" name="pasted-image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62819" y="2229042"/>
            <a:ext cx="276861" cy="539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66637" y="3467018"/>
            <a:ext cx="469225" cy="46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57320" y="2863541"/>
            <a:ext cx="677824" cy="508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Picture 1127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 rot="10800000">
            <a:off x="3439608" y="2868537"/>
            <a:ext cx="582693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29" name="Shape 1129"/>
          <p:cNvSpPr/>
          <p:nvPr/>
        </p:nvSpPr>
        <p:spPr>
          <a:xfrm>
            <a:off x="1437506" y="2616929"/>
            <a:ext cx="1155333" cy="50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29756E"/>
                </a:solidFill>
              </a:rPr>
              <a:t>Push</a:t>
            </a:r>
          </a:p>
        </p:txBody>
      </p:sp>
      <p:pic>
        <p:nvPicPr>
          <p:cNvPr id="1130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21600000">
            <a:off x="1753883" y="2892191"/>
            <a:ext cx="383159" cy="383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Picture 1130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 rot="12152505">
            <a:off x="1175912" y="2641255"/>
            <a:ext cx="505850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2" name="Picture 1131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 rot="10800000">
            <a:off x="1184650" y="2992159"/>
            <a:ext cx="469225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3" name="Picture 1132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 rot="9343867">
            <a:off x="1206291" y="3341297"/>
            <a:ext cx="465868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4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624659" y="2805891"/>
            <a:ext cx="469225" cy="469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932780" y="3957385"/>
            <a:ext cx="429307" cy="40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7036270" y="3965819"/>
            <a:ext cx="685802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pasted-image.pdf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142499" y="761730"/>
            <a:ext cx="880061" cy="157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Picture 1137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21600000">
            <a:off x="3063459" y="769744"/>
            <a:ext cx="79897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39" name="Picture 113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129" y="768258"/>
            <a:ext cx="677824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40" name="pasted-imag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858921" y="2571141"/>
            <a:ext cx="452801" cy="4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Shape 1141"/>
          <p:cNvSpPr/>
          <p:nvPr/>
        </p:nvSpPr>
        <p:spPr>
          <a:xfrm>
            <a:off x="4669194" y="2997061"/>
            <a:ext cx="798971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GemFire</a:t>
            </a:r>
          </a:p>
        </p:txBody>
      </p:sp>
      <p:pic>
        <p:nvPicPr>
          <p:cNvPr id="1142" name="Picture 1141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80959" y="3532883"/>
            <a:ext cx="6633132" cy="1072247"/>
          </a:xfrm>
          <a:prstGeom prst="rect">
            <a:avLst/>
          </a:prstGeom>
        </p:spPr>
      </p:pic>
      <p:pic>
        <p:nvPicPr>
          <p:cNvPr id="1144" name="pasted-image.png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220084" y="1268644"/>
            <a:ext cx="465817" cy="46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Shape 1145"/>
          <p:cNvSpPr/>
          <p:nvPr/>
        </p:nvSpPr>
        <p:spPr>
          <a:xfrm>
            <a:off x="5075405" y="176006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 XD</a:t>
            </a:r>
          </a:p>
        </p:txBody>
      </p:sp>
      <p:pic>
        <p:nvPicPr>
          <p:cNvPr id="1146" name="Picture 1145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 rot="16200000">
            <a:off x="4836452" y="3347728"/>
            <a:ext cx="250098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47" name="Picture 1146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 rot="16200000">
            <a:off x="7523849" y="3368584"/>
            <a:ext cx="250097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48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dirty="0" smtClean="0">
                <a:solidFill>
                  <a:srgbClr val="00685D"/>
                </a:solidFill>
              </a:rPr>
              <a:t>The </a:t>
            </a:r>
            <a:r>
              <a:rPr sz="2300" dirty="0">
                <a:solidFill>
                  <a:srgbClr val="00685D"/>
                </a:solidFill>
              </a:rPr>
              <a:t>Connected Car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36387900"/>
      </p:ext>
    </p:extLst>
  </p:cSld>
  <p:clrMapOvr>
    <a:masterClrMapping/>
  </p:clrMapOvr>
  <p:transition xmlns:p14="http://schemas.microsoft.com/office/powerpoint/2010/main" spd="med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5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5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3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5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3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65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3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3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3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3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3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9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65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3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95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3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 advAuto="0"/>
      <p:bldP spid="1066" grpId="0" animBg="1" advAuto="0"/>
      <p:bldP spid="1067" grpId="0" animBg="1" advAuto="0"/>
      <p:bldP spid="1069" grpId="0" animBg="1" advAuto="0"/>
      <p:bldP spid="1072" grpId="0" animBg="1" advAuto="0"/>
      <p:bldP spid="1073" grpId="0" animBg="1" advAuto="0"/>
      <p:bldP spid="1074" grpId="0" animBg="1" advAuto="0"/>
      <p:bldP spid="1075" grpId="0" animBg="1" advAuto="0"/>
      <p:bldP spid="1076" grpId="0" animBg="1" advAuto="0"/>
      <p:bldP spid="1077" grpId="0" animBg="1" advAuto="0"/>
      <p:bldP spid="1084" grpId="0" animBg="1" advAuto="0"/>
      <p:bldP spid="1085" grpId="0" animBg="1" advAuto="0"/>
      <p:bldP spid="1086" grpId="0" animBg="1" advAuto="0"/>
      <p:bldP spid="1087" grpId="0" animBg="1" advAuto="0"/>
      <p:bldP spid="1093" grpId="0" animBg="1" advAuto="0"/>
      <p:bldP spid="1095" grpId="0" animBg="1" advAuto="0"/>
      <p:bldP spid="1128" grpId="0" animBg="1" advAuto="0"/>
      <p:bldP spid="1129" grpId="0" animBg="1" advAuto="0"/>
      <p:bldP spid="1131" grpId="0" animBg="1" advAuto="0"/>
      <p:bldP spid="1132" grpId="0" animBg="1" advAuto="0"/>
      <p:bldP spid="1133" grpId="0" animBg="1" advAuto="0"/>
      <p:bldP spid="1138" grpId="0" animBg="1" advAuto="0"/>
      <p:bldP spid="1139" grpId="0" animBg="1" advAuto="0"/>
      <p:bldP spid="1146" grpId="0" animBg="1" advAuto="0"/>
      <p:bldP spid="114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092"/>
          <p:cNvSpPr txBox="1"/>
          <p:nvPr/>
        </p:nvSpPr>
        <p:spPr>
          <a:xfrm>
            <a:off x="-9194" y="1026900"/>
            <a:ext cx="9144000" cy="3594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hape 891"/>
          <p:cNvSpPr txBox="1">
            <a:spLocks/>
          </p:cNvSpPr>
          <p:nvPr/>
        </p:nvSpPr>
        <p:spPr>
          <a:xfrm>
            <a:off x="719473" y="378561"/>
            <a:ext cx="6553261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The Journey to the Data-Driven Enterprise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23" y="1819416"/>
            <a:ext cx="9907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Big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Data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2928" y="1733405"/>
            <a:ext cx="177573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Data Science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 &amp;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Machine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sym typeface="Arial"/>
              </a:rPr>
              <a:t> Learning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sym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20153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hape 1103"/>
          <p:cNvCxnSpPr/>
          <p:nvPr/>
        </p:nvCxnSpPr>
        <p:spPr>
          <a:xfrm>
            <a:off x="565991" y="2730254"/>
            <a:ext cx="7897404" cy="0"/>
          </a:xfrm>
          <a:prstGeom prst="straightConnector1">
            <a:avLst/>
          </a:prstGeom>
          <a:noFill/>
          <a:ln w="28575" cap="flat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0" name="Shape 865"/>
          <p:cNvSpPr/>
          <p:nvPr/>
        </p:nvSpPr>
        <p:spPr>
          <a:xfrm>
            <a:off x="565991" y="1819416"/>
            <a:ext cx="125541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Converging Trends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32" name="Shape 865"/>
          <p:cNvSpPr/>
          <p:nvPr/>
        </p:nvSpPr>
        <p:spPr>
          <a:xfrm>
            <a:off x="565991" y="3401185"/>
            <a:ext cx="125541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Innovation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34" name="Shape 356"/>
          <p:cNvSpPr/>
          <p:nvPr/>
        </p:nvSpPr>
        <p:spPr>
          <a:xfrm>
            <a:off x="2732774" y="3579925"/>
            <a:ext cx="120207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Data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36" name="Shape 356"/>
          <p:cNvSpPr/>
          <p:nvPr/>
        </p:nvSpPr>
        <p:spPr>
          <a:xfrm>
            <a:off x="4508764" y="3584406"/>
            <a:ext cx="1675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Processes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38" name="Shape 356"/>
          <p:cNvSpPr/>
          <p:nvPr/>
        </p:nvSpPr>
        <p:spPr>
          <a:xfrm>
            <a:off x="6471082" y="3593414"/>
            <a:ext cx="1675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D3550E"/>
                </a:solidFill>
                <a:latin typeface="Avenir Next Demi Bold"/>
                <a:cs typeface="Avenir Next Demi Bold"/>
              </a:rPr>
              <a:t>New Insights</a:t>
            </a:r>
            <a:endParaRPr lang="x-none" sz="1800" i="1" dirty="0">
              <a:solidFill>
                <a:srgbClr val="D3550E"/>
              </a:solidFill>
              <a:latin typeface="Avenir Next Demi Bold"/>
              <a:cs typeface="Avenir Next Demi Bol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56" y="2730254"/>
            <a:ext cx="1623754" cy="79673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99" y="2730254"/>
            <a:ext cx="1623754" cy="796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28" y="2730254"/>
            <a:ext cx="1623754" cy="796732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4210836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184714" y="1520208"/>
            <a:ext cx="2188611" cy="1029025"/>
          </a:xfrm>
          <a:prstGeom prst="ellips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3834" y="1736431"/>
            <a:ext cx="12171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Internet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of Things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2970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907" y="1762109"/>
            <a:ext cx="631186" cy="4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Shape 1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1110736" y="957370"/>
            <a:ext cx="574127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JSON</a:t>
            </a:r>
          </a:p>
        </p:txBody>
      </p:sp>
      <p:pic>
        <p:nvPicPr>
          <p:cNvPr id="1153" name="Picture 115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16" y="353600"/>
            <a:ext cx="4469799" cy="1347762"/>
          </a:xfrm>
          <a:prstGeom prst="rect">
            <a:avLst/>
          </a:prstGeom>
        </p:spPr>
      </p:pic>
      <p:sp>
        <p:nvSpPr>
          <p:cNvPr id="1155" name="Shape 1155"/>
          <p:cNvSpPr/>
          <p:nvPr/>
        </p:nvSpPr>
        <p:spPr>
          <a:xfrm>
            <a:off x="2763073" y="395229"/>
            <a:ext cx="205027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4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9756E"/>
                </a:solidFill>
              </a:rPr>
              <a:t>Stream Processing</a:t>
            </a:r>
          </a:p>
        </p:txBody>
      </p:sp>
      <p:pic>
        <p:nvPicPr>
          <p:cNvPr id="115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9696" y="109775"/>
            <a:ext cx="880061" cy="157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8897" y="2299386"/>
            <a:ext cx="821956" cy="2591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158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2080872" y="1061321"/>
            <a:ext cx="725521" cy="725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Picture 115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248820" y="1849856"/>
            <a:ext cx="270213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0" name="Picture 1159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2368461" y="1810837"/>
            <a:ext cx="285046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1" name="Picture 1160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18369" y="1183187"/>
            <a:ext cx="622859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2" name="Picture 1161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07496" y="1300507"/>
            <a:ext cx="64460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3" name="Picture 1162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21600000">
            <a:off x="1136136" y="1200278"/>
            <a:ext cx="858160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4" name="Picture 1163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4998" y="131949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5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14809" y="2451448"/>
            <a:ext cx="972866" cy="32860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166" name="Picture 1165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61029" y="1163336"/>
            <a:ext cx="546101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67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5400000">
            <a:off x="4915913" y="886622"/>
            <a:ext cx="1045683" cy="1045683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68" name="Shape 1168"/>
          <p:cNvSpPr/>
          <p:nvPr/>
        </p:nvSpPr>
        <p:spPr>
          <a:xfrm>
            <a:off x="4263967" y="3147771"/>
            <a:ext cx="1742541" cy="47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Real-time Data Insights</a:t>
            </a:r>
          </a:p>
        </p:txBody>
      </p:sp>
      <p:pic>
        <p:nvPicPr>
          <p:cNvPr id="1169" name="Picture 1168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150946" y="3069267"/>
            <a:ext cx="2073612" cy="1303611"/>
          </a:xfrm>
          <a:prstGeom prst="rect">
            <a:avLst/>
          </a:prstGeom>
        </p:spPr>
      </p:pic>
      <p:pic>
        <p:nvPicPr>
          <p:cNvPr id="1171" name="Picture 1170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09257" y="117091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2" name="Picture 1171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98686" y="1288237"/>
            <a:ext cx="860436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3" name="Picture 1172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93933" y="321013"/>
            <a:ext cx="1913308" cy="1128427"/>
          </a:xfrm>
          <a:prstGeom prst="rect">
            <a:avLst/>
          </a:prstGeom>
        </p:spPr>
      </p:pic>
      <p:sp>
        <p:nvSpPr>
          <p:cNvPr id="1175" name="Shape 1175"/>
          <p:cNvSpPr/>
          <p:nvPr/>
        </p:nvSpPr>
        <p:spPr>
          <a:xfrm>
            <a:off x="6955480" y="363712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Data Lake</a:t>
            </a:r>
          </a:p>
        </p:txBody>
      </p:sp>
      <p:sp>
        <p:nvSpPr>
          <p:cNvPr id="1176" name="Shape 1176"/>
          <p:cNvSpPr/>
          <p:nvPr/>
        </p:nvSpPr>
        <p:spPr>
          <a:xfrm>
            <a:off x="7490013" y="111745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Pivotal HD</a:t>
            </a:r>
          </a:p>
        </p:txBody>
      </p:sp>
      <p:pic>
        <p:nvPicPr>
          <p:cNvPr id="1177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635771" y="657410"/>
            <a:ext cx="467996" cy="467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8" name="Picture 1177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88976" y="105089"/>
            <a:ext cx="1597952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79" name="Picture 1178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 rot="21600000">
            <a:off x="4698327" y="90904"/>
            <a:ext cx="1438529" cy="1574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80" name="Shape 1180"/>
          <p:cNvSpPr/>
          <p:nvPr/>
        </p:nvSpPr>
        <p:spPr>
          <a:xfrm>
            <a:off x="1319623" y="3047191"/>
            <a:ext cx="2392066" cy="1347763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Horizontally Scalable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Fault Tolerant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Extensible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Open-Source</a:t>
            </a:r>
          </a:p>
        </p:txBody>
      </p:sp>
      <p:pic>
        <p:nvPicPr>
          <p:cNvPr id="1181" name="Picture 1180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899829" y="2884481"/>
            <a:ext cx="1868164" cy="1478027"/>
          </a:xfrm>
          <a:prstGeom prst="rect">
            <a:avLst/>
          </a:prstGeom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182" name="Shape 1182"/>
          <p:cNvSpPr/>
          <p:nvPr/>
        </p:nvSpPr>
        <p:spPr>
          <a:xfrm>
            <a:off x="6992150" y="4342215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400" b="1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29756E"/>
                </a:solidFill>
              </a:rPr>
              <a:t>Dashboard</a:t>
            </a:r>
          </a:p>
        </p:txBody>
      </p:sp>
      <p:pic>
        <p:nvPicPr>
          <p:cNvPr id="1183" name="Picture 1182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315577" y="3642158"/>
            <a:ext cx="490742" cy="15782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184" name="pasted-image.pdf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17092" y="738457"/>
            <a:ext cx="502744" cy="980352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Shape 1185"/>
          <p:cNvSpPr/>
          <p:nvPr/>
        </p:nvSpPr>
        <p:spPr>
          <a:xfrm>
            <a:off x="152305" y="360448"/>
            <a:ext cx="1314623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Mobile App</a:t>
            </a:r>
          </a:p>
        </p:txBody>
      </p:sp>
      <p:sp>
        <p:nvSpPr>
          <p:cNvPr id="1186" name="Shape 1186"/>
          <p:cNvSpPr/>
          <p:nvPr/>
        </p:nvSpPr>
        <p:spPr>
          <a:xfrm>
            <a:off x="6967721" y="1584664"/>
            <a:ext cx="1783181" cy="35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Advanced Analytics</a:t>
            </a:r>
          </a:p>
        </p:txBody>
      </p:sp>
      <p:pic>
        <p:nvPicPr>
          <p:cNvPr id="1187" name="Picture 1186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881813" y="1499200"/>
            <a:ext cx="1949774" cy="980351"/>
          </a:xfrm>
          <a:prstGeom prst="rect">
            <a:avLst/>
          </a:prstGeom>
        </p:spPr>
      </p:pic>
      <p:grpSp>
        <p:nvGrpSpPr>
          <p:cNvPr id="1191" name="Group 1191"/>
          <p:cNvGrpSpPr/>
          <p:nvPr/>
        </p:nvGrpSpPr>
        <p:grpSpPr>
          <a:xfrm>
            <a:off x="5717980" y="1695235"/>
            <a:ext cx="414167" cy="1214869"/>
            <a:chOff x="-46682" y="-17960"/>
            <a:chExt cx="414166" cy="1214867"/>
          </a:xfrm>
        </p:grpSpPr>
        <p:pic>
          <p:nvPicPr>
            <p:cNvPr id="1189" name="Picture 1188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 rot="2700000">
              <a:off x="-112733" y="159460"/>
              <a:ext cx="512343" cy="2540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pic>
          <p:nvPicPr>
            <p:cNvPr id="1190" name="Picture 1189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5400000">
              <a:off x="-130934" y="698489"/>
              <a:ext cx="874916" cy="12192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</p:grpSp>
      <p:grpSp>
        <p:nvGrpSpPr>
          <p:cNvPr id="1194" name="Group 1194"/>
          <p:cNvGrpSpPr/>
          <p:nvPr/>
        </p:nvGrpSpPr>
        <p:grpSpPr>
          <a:xfrm>
            <a:off x="5641236" y="1777720"/>
            <a:ext cx="358767" cy="1146387"/>
            <a:chOff x="-17960" y="-17960"/>
            <a:chExt cx="358766" cy="1146386"/>
          </a:xfrm>
        </p:grpSpPr>
        <p:pic>
          <p:nvPicPr>
            <p:cNvPr id="1192" name="Picture 1191"/>
            <p:cNvPicPr/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 rot="2700000">
              <a:off x="-71392" y="128994"/>
              <a:ext cx="426173" cy="2540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  <p:pic>
          <p:nvPicPr>
            <p:cNvPr id="1193" name="Picture 1192"/>
            <p:cNvPicPr/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 rot="5400000">
              <a:off x="-153679" y="633942"/>
              <a:ext cx="867049" cy="121921"/>
            </a:xfrm>
            <a:prstGeom prst="rect">
              <a:avLst/>
            </a:prstGeom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</p:grpSp>
      <p:pic>
        <p:nvPicPr>
          <p:cNvPr id="1195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38463" y="3464911"/>
            <a:ext cx="593549" cy="59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Shape 1196"/>
          <p:cNvSpPr/>
          <p:nvPr/>
        </p:nvSpPr>
        <p:spPr>
          <a:xfrm>
            <a:off x="4735752" y="4034059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GemFire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659196" y="1711967"/>
            <a:ext cx="798972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Tap</a:t>
            </a:r>
          </a:p>
        </p:txBody>
      </p:sp>
      <p:sp>
        <p:nvSpPr>
          <p:cNvPr id="1198" name="Shape 1198"/>
          <p:cNvSpPr/>
          <p:nvPr/>
        </p:nvSpPr>
        <p:spPr>
          <a:xfrm>
            <a:off x="6101261" y="891258"/>
            <a:ext cx="798971" cy="30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Sink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770343" y="668643"/>
            <a:ext cx="1314930" cy="47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+ Timestamp &amp; GUID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203294" y="764002"/>
            <a:ext cx="1578667" cy="47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+ MPG, range &amp; route</a:t>
            </a:r>
          </a:p>
        </p:txBody>
      </p:sp>
      <p:pic>
        <p:nvPicPr>
          <p:cNvPr id="1201" name="Picture 1200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64467" y="1277343"/>
            <a:ext cx="546101" cy="121921"/>
          </a:xfrm>
          <a:prstGeom prst="rect">
            <a:avLst/>
          </a:prstGeom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202" name="pasted-imag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10485" y="1821186"/>
            <a:ext cx="1315958" cy="877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3614839" y="1074076"/>
            <a:ext cx="713477" cy="7134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Shape 1204"/>
          <p:cNvSpPr/>
          <p:nvPr/>
        </p:nvSpPr>
        <p:spPr>
          <a:xfrm>
            <a:off x="5300743" y="839182"/>
            <a:ext cx="912340" cy="26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205" name="Shape 1205"/>
          <p:cNvSpPr/>
          <p:nvPr/>
        </p:nvSpPr>
        <p:spPr>
          <a:xfrm>
            <a:off x="126905" y="2688702"/>
            <a:ext cx="1314623" cy="30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Car Sensor</a:t>
            </a:r>
          </a:p>
        </p:txBody>
      </p:sp>
      <p:sp>
        <p:nvSpPr>
          <p:cNvPr id="1206" name="Shape 1206"/>
          <p:cNvSpPr/>
          <p:nvPr/>
        </p:nvSpPr>
        <p:spPr>
          <a:xfrm>
            <a:off x="2043694" y="2069471"/>
            <a:ext cx="877021" cy="228601"/>
          </a:xfrm>
          <a:prstGeom prst="roundRect">
            <a:avLst>
              <a:gd name="adj" fmla="val 2185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Enricher</a:t>
            </a:r>
          </a:p>
        </p:txBody>
      </p:sp>
      <p:sp>
        <p:nvSpPr>
          <p:cNvPr id="1207" name="Shape 1207"/>
          <p:cNvSpPr/>
          <p:nvPr/>
        </p:nvSpPr>
        <p:spPr>
          <a:xfrm>
            <a:off x="3588734" y="2032318"/>
            <a:ext cx="877021" cy="449264"/>
          </a:xfrm>
          <a:prstGeom prst="roundRect">
            <a:avLst>
              <a:gd name="adj" fmla="val 11120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Predictive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Analytics</a:t>
            </a:r>
          </a:p>
        </p:txBody>
      </p:sp>
      <p:pic>
        <p:nvPicPr>
          <p:cNvPr id="1208" name="Picture 1207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3789193" y="1818302"/>
            <a:ext cx="270213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209" name="Picture 1208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908833" y="1817383"/>
            <a:ext cx="285046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210" name="Shape 1210"/>
          <p:cNvSpPr/>
          <p:nvPr/>
        </p:nvSpPr>
        <p:spPr>
          <a:xfrm flipH="1" flipV="1">
            <a:off x="4515148" y="2277473"/>
            <a:ext cx="2379365" cy="1"/>
          </a:xfrm>
          <a:prstGeom prst="line">
            <a:avLst/>
          </a:prstGeom>
          <a:ln w="25400">
            <a:solidFill>
              <a:srgbClr val="F27C3A"/>
            </a:solidFill>
            <a:custDash>
              <a:ds d="200000" sp="200000"/>
            </a:custDash>
            <a:miter lim="400000"/>
            <a:tailEnd type="stealth"/>
          </a:ln>
          <a:effectLst>
            <a:outerShdw blurRad="635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11" name="pasted-image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512333" y="442294"/>
            <a:ext cx="449263" cy="449263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Shape 1212"/>
          <p:cNvSpPr/>
          <p:nvPr/>
        </p:nvSpPr>
        <p:spPr>
          <a:xfrm>
            <a:off x="7050608" y="2165833"/>
            <a:ext cx="1067620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544306991"/>
      </p:ext>
    </p:extLst>
  </p:cSld>
  <p:clrMapOvr>
    <a:masterClrMapping/>
  </p:clrMapOvr>
  <p:transition xmlns:p14="http://schemas.microsoft.com/office/powerpoint/2010/main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3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3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3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5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5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 advAuto="0"/>
      <p:bldP spid="1159" grpId="0" animBg="1" advAuto="0"/>
      <p:bldP spid="1160" grpId="0" animBg="1" advAuto="0"/>
      <p:bldP spid="1161" grpId="0" animBg="1" advAuto="0"/>
      <p:bldP spid="1162" grpId="0" animBg="1" advAuto="0"/>
      <p:bldP spid="1163" grpId="0" animBg="1" advAuto="0"/>
      <p:bldP spid="1164" grpId="0" animBg="1" advAuto="0"/>
      <p:bldP spid="1166" grpId="0" animBg="1" advAuto="0"/>
      <p:bldP spid="1171" grpId="0" animBg="1" advAuto="0"/>
      <p:bldP spid="1172" grpId="0" animBg="1" advAuto="0"/>
      <p:bldP spid="1178" grpId="0" animBg="1" advAuto="0"/>
      <p:bldP spid="1179" grpId="0" animBg="1" advAuto="0"/>
      <p:bldP spid="1180" grpId="0" animBg="1" advAuto="0"/>
      <p:bldP spid="1181" grpId="0" animBg="1" advAuto="0"/>
      <p:bldP spid="1183" grpId="0" animBg="1" advAuto="0"/>
      <p:bldP spid="1185" grpId="0" animBg="1" advAuto="0"/>
      <p:bldP spid="1201" grpId="0" animBg="1" advAuto="0"/>
      <p:bldP spid="1205" grpId="0" animBg="1" advAuto="0"/>
      <p:bldP spid="1208" grpId="0" animBg="1" advAuto="0"/>
      <p:bldP spid="1209" grpId="0" animBg="1" advAuto="0"/>
      <p:bldP spid="1210" grpId="0" animBg="1" advAuto="0"/>
      <p:bldP spid="121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213806" y="228568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2213806" y="244746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421000" y="207030"/>
            <a:ext cx="7027498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Migrating from a reactive, static and constrained model…</a:t>
            </a:r>
            <a:endParaRPr lang="en-US" sz="2100" dirty="0">
              <a:solidFill>
                <a:srgbClr val="266D68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0" y="2218516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68" y="2767029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41" y="1655020"/>
            <a:ext cx="515252" cy="5152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39" y="1665661"/>
            <a:ext cx="443539" cy="4435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14" y="2742527"/>
            <a:ext cx="470564" cy="4705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44" y="2253533"/>
            <a:ext cx="429817" cy="42981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045934" y="1551127"/>
            <a:ext cx="1118976" cy="178247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218460" y="2916577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3" name="Shape 1426"/>
          <p:cNvSpPr/>
          <p:nvPr/>
        </p:nvSpPr>
        <p:spPr>
          <a:xfrm>
            <a:off x="3081642" y="1655020"/>
            <a:ext cx="104723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959331" y="2270993"/>
            <a:ext cx="857017" cy="2667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402473" y="2270994"/>
            <a:ext cx="857017" cy="2667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4481692" y="228568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481692" y="2447462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73593" y="1682561"/>
            <a:ext cx="1464307" cy="14664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865"/>
          <p:cNvSpPr/>
          <p:nvPr/>
        </p:nvSpPr>
        <p:spPr>
          <a:xfrm>
            <a:off x="1019592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Ingest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4" name="Shape 865"/>
          <p:cNvSpPr/>
          <p:nvPr/>
        </p:nvSpPr>
        <p:spPr>
          <a:xfrm>
            <a:off x="3072635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Store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5" name="Shape 865"/>
          <p:cNvSpPr/>
          <p:nvPr/>
        </p:nvSpPr>
        <p:spPr>
          <a:xfrm>
            <a:off x="5479625" y="1124589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600" dirty="0" smtClean="0">
                <a:solidFill>
                  <a:srgbClr val="29756E"/>
                </a:solidFill>
              </a:rPr>
              <a:t>Analytics</a:t>
            </a:r>
            <a:endParaRPr sz="1600" dirty="0">
              <a:solidFill>
                <a:srgbClr val="29756E"/>
              </a:solidFill>
            </a:endParaRPr>
          </a:p>
        </p:txBody>
      </p:sp>
      <p:sp>
        <p:nvSpPr>
          <p:cNvPr id="77" name="Shape 895"/>
          <p:cNvSpPr/>
          <p:nvPr/>
        </p:nvSpPr>
        <p:spPr>
          <a:xfrm>
            <a:off x="6843295" y="2262508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78" name="Shape 896"/>
          <p:cNvSpPr/>
          <p:nvPr/>
        </p:nvSpPr>
        <p:spPr>
          <a:xfrm>
            <a:off x="6836013" y="2645094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6437" y="2152465"/>
            <a:ext cx="764112" cy="764112"/>
          </a:xfrm>
          <a:prstGeom prst="rect">
            <a:avLst/>
          </a:prstGeom>
        </p:spPr>
      </p:pic>
      <p:sp>
        <p:nvSpPr>
          <p:cNvPr id="79" name="Shape 356"/>
          <p:cNvSpPr/>
          <p:nvPr/>
        </p:nvSpPr>
        <p:spPr>
          <a:xfrm>
            <a:off x="5479625" y="3585822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Hard to change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Labor intensive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>
                <a:solidFill>
                  <a:srgbClr val="266D68"/>
                </a:solidFill>
                <a:latin typeface="Avenir Next Demi Bold"/>
                <a:cs typeface="Avenir Next Demi Bold"/>
              </a:rPr>
              <a:t>I</a:t>
            </a: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nefficient</a:t>
            </a:r>
            <a:endParaRPr lang="x-none" sz="1800" i="1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0" name="Shape 356"/>
          <p:cNvSpPr/>
          <p:nvPr/>
        </p:nvSpPr>
        <p:spPr>
          <a:xfrm>
            <a:off x="526925" y="3621804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Coding based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Specific to data format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Based on expensive ETL</a:t>
            </a:r>
            <a:endParaRPr lang="x-none" sz="18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789109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766065" y="1224785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684928" y="2551431"/>
            <a:ext cx="3365122" cy="5933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003666" y="2698860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2773012" y="271153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13050" y="246615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71664" y="2621796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58700" y="1315601"/>
            <a:ext cx="3459001" cy="774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978962" y="1639884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46468" y="1310449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1426"/>
          <p:cNvSpPr/>
          <p:nvPr/>
        </p:nvSpPr>
        <p:spPr>
          <a:xfrm>
            <a:off x="6969207" y="1481991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In-Memory </a:t>
            </a:r>
            <a:r>
              <a:rPr lang="x-none" sz="1200" dirty="0" smtClean="0">
                <a:solidFill>
                  <a:srgbClr val="29756E"/>
                </a:solidFill>
              </a:rPr>
              <a:t>Real-Time Data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5489151" y="3608878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Learning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Improvement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Continuous Adapting</a:t>
            </a:r>
            <a:endParaRPr lang="x-none" sz="1800" i="1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78962" y="1801664"/>
            <a:ext cx="545087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76495" y="2099176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05735" y="2186883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91553" y="2099176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25066" y="1801664"/>
            <a:ext cx="313813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25066" y="1657900"/>
            <a:ext cx="313813" cy="0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375157" y="242904"/>
            <a:ext cx="7057237" cy="64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To</a:t>
            </a:r>
            <a:r>
              <a:rPr lang="en-US" sz="2100" dirty="0" smtClean="0">
                <a:solidFill>
                  <a:srgbClr val="266D68"/>
                </a:solidFill>
              </a:rPr>
              <a:t> pro-active, </a:t>
            </a:r>
            <a:r>
              <a:rPr lang="en-US" sz="2100" dirty="0" smtClean="0">
                <a:solidFill>
                  <a:srgbClr val="266D68"/>
                </a:solidFill>
              </a:rPr>
              <a:t>self-improving, Machine Learning systems</a:t>
            </a:r>
            <a:endParaRPr lang="en-US" sz="2100" dirty="0">
              <a:solidFill>
                <a:srgbClr val="266D68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37" y="1826977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5" y="2375490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38" y="1182409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65588" y="2528831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58306" y="2847350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1">
                <a:lumMod val="60000"/>
                <a:lumOff val="40000"/>
              </a:schemeClr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1426"/>
          <p:cNvSpPr/>
          <p:nvPr/>
        </p:nvSpPr>
        <p:spPr>
          <a:xfrm>
            <a:off x="3461911" y="1574592"/>
            <a:ext cx="202724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Stream Pipeline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36" y="1193050"/>
            <a:ext cx="443539" cy="4435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1" y="2396028"/>
            <a:ext cx="470564" cy="4705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41" y="1861994"/>
            <a:ext cx="429817" cy="429817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600948" y="2099176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365990" y="2025213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590443" y="2025213"/>
            <a:ext cx="0" cy="434128"/>
          </a:xfrm>
          <a:prstGeom prst="straightConnector1">
            <a:avLst/>
          </a:prstGeom>
          <a:ln w="28575" cmpd="sng">
            <a:solidFill>
              <a:schemeClr val="tx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893"/>
          <p:cNvSpPr/>
          <p:nvPr/>
        </p:nvSpPr>
        <p:spPr>
          <a:xfrm>
            <a:off x="6553727" y="2402915"/>
            <a:ext cx="1914620" cy="839921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sp>
        <p:nvSpPr>
          <p:cNvPr id="51" name="Shape 356"/>
          <p:cNvSpPr/>
          <p:nvPr/>
        </p:nvSpPr>
        <p:spPr>
          <a:xfrm>
            <a:off x="450323" y="3622878"/>
            <a:ext cx="30572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Multiple Data Sources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Real-Time Processing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8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Store Everything</a:t>
            </a:r>
          </a:p>
        </p:txBody>
      </p:sp>
    </p:spTree>
    <p:extLst>
      <p:ext uri="{BB962C8B-B14F-4D97-AF65-F5344CB8AC3E}">
        <p14:creationId xmlns:p14="http://schemas.microsoft.com/office/powerpoint/2010/main" val="34603296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1092"/>
          <p:cNvSpPr txBox="1"/>
          <p:nvPr/>
        </p:nvSpPr>
        <p:spPr>
          <a:xfrm>
            <a:off x="0" y="1026897"/>
            <a:ext cx="9144000" cy="3594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013180" y="2345233"/>
            <a:ext cx="162120" cy="1568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671924" y="2344499"/>
            <a:ext cx="162120" cy="1568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865"/>
          <p:cNvSpPr/>
          <p:nvPr/>
        </p:nvSpPr>
        <p:spPr>
          <a:xfrm>
            <a:off x="754251" y="1232748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Feeds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70379" y="1756986"/>
            <a:ext cx="1306845" cy="25762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7423970" y="3936082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7278145" y="1860728"/>
            <a:ext cx="104723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75310" y="2646983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3670223" y="187925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Stream Processing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Expert Systems Machine Learning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11" name="Shape 865"/>
          <p:cNvSpPr/>
          <p:nvPr/>
        </p:nvSpPr>
        <p:spPr>
          <a:xfrm>
            <a:off x="7286802" y="1232748"/>
            <a:ext cx="1032551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Historical Data</a:t>
            </a:r>
            <a:endParaRPr sz="1200" dirty="0">
              <a:solidFill>
                <a:srgbClr val="29756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8282" y="3097634"/>
            <a:ext cx="1270831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8282" y="2935883"/>
            <a:ext cx="1270831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88282" y="3514625"/>
            <a:ext cx="1306857" cy="35130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8282" y="3364859"/>
            <a:ext cx="1270831" cy="30289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04656" y="2280276"/>
            <a:ext cx="1154457" cy="441654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104656" y="2109126"/>
            <a:ext cx="1190483" cy="450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603271" y="2265359"/>
            <a:ext cx="1360735" cy="441654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603272" y="2094209"/>
            <a:ext cx="1360734" cy="450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671924" y="3497808"/>
            <a:ext cx="1292082" cy="35320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671924" y="3335665"/>
            <a:ext cx="1292082" cy="35825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603273" y="2920966"/>
            <a:ext cx="1360733" cy="1801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03272" y="3103031"/>
            <a:ext cx="1360734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581758" y="3517740"/>
            <a:ext cx="0" cy="28513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338578" y="3517740"/>
            <a:ext cx="0" cy="28513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hape 865"/>
          <p:cNvSpPr/>
          <p:nvPr/>
        </p:nvSpPr>
        <p:spPr>
          <a:xfrm>
            <a:off x="3620103" y="3862797"/>
            <a:ext cx="1698533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800" dirty="0" smtClean="0">
                <a:solidFill>
                  <a:schemeClr val="accent3"/>
                </a:solidFill>
              </a:rPr>
              <a:t>Business Value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928" y="3059267"/>
            <a:ext cx="955085" cy="33770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6949" y="2832341"/>
            <a:ext cx="36665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02" y="2832171"/>
            <a:ext cx="479299" cy="308168"/>
          </a:xfrm>
          <a:prstGeom prst="rect">
            <a:avLst/>
          </a:prstGeom>
        </p:spPr>
      </p:pic>
      <p:sp>
        <p:nvSpPr>
          <p:cNvPr id="103" name="Shape 865"/>
          <p:cNvSpPr/>
          <p:nvPr/>
        </p:nvSpPr>
        <p:spPr>
          <a:xfrm>
            <a:off x="3433677" y="4159750"/>
            <a:ext cx="2059039" cy="2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800" dirty="0" smtClean="0">
                <a:solidFill>
                  <a:schemeClr val="accent3"/>
                </a:solidFill>
              </a:rPr>
              <a:t>Smart Decisions</a:t>
            </a:r>
            <a:endParaRPr sz="1800" dirty="0">
              <a:solidFill>
                <a:schemeClr val="accent3"/>
              </a:solidFill>
            </a:endParaRPr>
          </a:p>
        </p:txBody>
      </p:sp>
      <p:pic>
        <p:nvPicPr>
          <p:cNvPr id="10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625" y="2238501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5" y="1675095"/>
            <a:ext cx="529538" cy="54593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28" y="3775230"/>
            <a:ext cx="443539" cy="44353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941" y="2108939"/>
            <a:ext cx="413753" cy="41375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27" y="2975522"/>
            <a:ext cx="328517" cy="60527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969" y="2742261"/>
            <a:ext cx="403725" cy="38818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130" y="3184346"/>
            <a:ext cx="470564" cy="47056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0969" y="3812363"/>
            <a:ext cx="429817" cy="42981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130" y="1603856"/>
            <a:ext cx="515252" cy="515252"/>
          </a:xfrm>
          <a:prstGeom prst="rect">
            <a:avLst/>
          </a:prstGeom>
        </p:spPr>
      </p:pic>
      <p:cxnSp>
        <p:nvCxnSpPr>
          <p:cNvPr id="114" name="Straight Arrow Connector 82"/>
          <p:cNvCxnSpPr>
            <a:stCxn id="119" idx="0"/>
            <a:endCxn id="121" idx="0"/>
          </p:cNvCxnSpPr>
          <p:nvPr/>
        </p:nvCxnSpPr>
        <p:spPr>
          <a:xfrm rot="5400000" flipH="1" flipV="1">
            <a:off x="4423245" y="1015494"/>
            <a:ext cx="734" cy="2658744"/>
          </a:xfrm>
          <a:prstGeom prst="curvedConnector3">
            <a:avLst>
              <a:gd name="adj1" fmla="val 161330926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907548" y="2874765"/>
            <a:ext cx="1371600" cy="2667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7350691" y="2865077"/>
            <a:ext cx="1371600" cy="266700"/>
          </a:xfrm>
          <a:prstGeom prst="rect">
            <a:avLst/>
          </a:prstGeom>
        </p:spPr>
      </p:pic>
      <p:pic>
        <p:nvPicPr>
          <p:cNvPr id="131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234410" y="2698155"/>
            <a:ext cx="603186" cy="268359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343"/>
          <p:cNvSpPr/>
          <p:nvPr/>
        </p:nvSpPr>
        <p:spPr>
          <a:xfrm>
            <a:off x="1477090" y="232650"/>
            <a:ext cx="721203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700" b="1">
                <a:uFillTx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chemeClr val="accent1">
                    <a:lumMod val="75000"/>
                  </a:schemeClr>
                </a:solidFill>
              </a:rPr>
              <a:t>“50-80% of the time on Data Science projects is spent on </a:t>
            </a:r>
            <a:r>
              <a:rPr sz="1800" b="1" dirty="0" smtClean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x-none" sz="1800" b="1" dirty="0" smtClean="0">
                <a:solidFill>
                  <a:schemeClr val="accent1">
                    <a:lumMod val="75000"/>
                  </a:schemeClr>
                </a:solidFill>
              </a:rPr>
              <a:t> wrangling</a:t>
            </a:r>
            <a:r>
              <a:rPr sz="1800" b="1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Shape 344"/>
          <p:cNvSpPr/>
          <p:nvPr/>
        </p:nvSpPr>
        <p:spPr>
          <a:xfrm>
            <a:off x="3058212" y="653614"/>
            <a:ext cx="1452678" cy="23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77500" lnSpcReduction="20000"/>
          </a:bodyPr>
          <a:lstStyle>
            <a:lvl1pPr algn="r">
              <a:defRPr sz="2000">
                <a:uFillTx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4D4D4D"/>
                </a:solidFill>
              </a:rPr>
              <a:t>New York </a:t>
            </a:r>
            <a:r>
              <a:rPr sz="1200" dirty="0" smtClean="0">
                <a:solidFill>
                  <a:srgbClr val="4D4D4D"/>
                </a:solidFill>
              </a:rPr>
              <a:t>Times</a:t>
            </a:r>
            <a:r>
              <a:rPr lang="x-none" sz="1200" dirty="0" smtClean="0">
                <a:solidFill>
                  <a:srgbClr val="4D4D4D"/>
                </a:solidFill>
              </a:rPr>
              <a:t> Research</a:t>
            </a:r>
            <a:endParaRPr sz="1200" dirty="0">
              <a:solidFill>
                <a:srgbClr val="4D4D4D"/>
              </a:solidFill>
            </a:endParaRPr>
          </a:p>
        </p:txBody>
      </p:sp>
      <p:sp>
        <p:nvSpPr>
          <p:cNvPr id="47" name="Shape 345"/>
          <p:cNvSpPr/>
          <p:nvPr/>
        </p:nvSpPr>
        <p:spPr>
          <a:xfrm>
            <a:off x="4338577" y="647360"/>
            <a:ext cx="3829617" cy="223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900">
                <a:solidFill>
                  <a:srgbClr val="535353"/>
                </a:solidFill>
                <a:uFillTx/>
                <a:hlinkClick r:id="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800" dirty="0" smtClean="0">
                <a:solidFill>
                  <a:srgbClr val="535353"/>
                </a:solidFill>
                <a:hlinkClick r:id="rId16"/>
              </a:rPr>
              <a:t>http</a:t>
            </a:r>
            <a:r>
              <a:rPr sz="800" dirty="0">
                <a:solidFill>
                  <a:srgbClr val="535353"/>
                </a:solidFill>
                <a:hlinkClick r:id="rId16"/>
              </a:rPr>
              <a:t>://www.nytimes.com/2014/08/18/technology/for-big-data-scientists-hurdle-to-insights-is-janitor-work.html</a:t>
            </a:r>
          </a:p>
        </p:txBody>
      </p:sp>
      <p:sp>
        <p:nvSpPr>
          <p:cNvPr id="54" name="Shape 891"/>
          <p:cNvSpPr txBox="1">
            <a:spLocks/>
          </p:cNvSpPr>
          <p:nvPr/>
        </p:nvSpPr>
        <p:spPr>
          <a:xfrm>
            <a:off x="540101" y="363285"/>
            <a:ext cx="7057237" cy="55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Still…</a:t>
            </a:r>
            <a:endParaRPr lang="en-US" sz="2100" dirty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426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91"/>
          <p:cNvSpPr txBox="1">
            <a:spLocks/>
          </p:cNvSpPr>
          <p:nvPr/>
        </p:nvSpPr>
        <p:spPr>
          <a:xfrm>
            <a:off x="679460" y="342298"/>
            <a:ext cx="7604734" cy="543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Data Stream needs an Agile, Scalable and Extendable Platform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31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pic>
        <p:nvPicPr>
          <p:cNvPr id="3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5381" y="1336522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7353" y="3846425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35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96822" y="3565451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648" y="3556272"/>
            <a:ext cx="528159" cy="33958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39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pic>
        <p:nvPicPr>
          <p:cNvPr id="40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31964" y="2422111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1426"/>
          <p:cNvSpPr/>
          <p:nvPr/>
        </p:nvSpPr>
        <p:spPr>
          <a:xfrm>
            <a:off x="7112767" y="2802628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pic>
        <p:nvPicPr>
          <p:cNvPr id="42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6815" y="3502548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350"/>
          <p:cNvSpPr/>
          <p:nvPr/>
        </p:nvSpPr>
        <p:spPr>
          <a:xfrm>
            <a:off x="4164672" y="392486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</p:spTree>
    <p:extLst>
      <p:ext uri="{BB962C8B-B14F-4D97-AF65-F5344CB8AC3E}">
        <p14:creationId xmlns:p14="http://schemas.microsoft.com/office/powerpoint/2010/main" val="128363423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777572" y="2222424"/>
            <a:ext cx="34590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32463" y="3439397"/>
            <a:ext cx="3292986" cy="7329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015173" y="3669475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8" name="Shape 1426"/>
          <p:cNvSpPr/>
          <p:nvPr/>
        </p:nvSpPr>
        <p:spPr>
          <a:xfrm>
            <a:off x="2784519" y="3691153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24557" y="3463796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426"/>
          <p:cNvSpPr/>
          <p:nvPr/>
        </p:nvSpPr>
        <p:spPr>
          <a:xfrm>
            <a:off x="6783171" y="3619435"/>
            <a:ext cx="161589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Expert System /  Machine Learning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70207" y="2313240"/>
            <a:ext cx="345900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3707497" y="2574344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3" name="Shape 1426"/>
          <p:cNvSpPr/>
          <p:nvPr/>
        </p:nvSpPr>
        <p:spPr>
          <a:xfrm>
            <a:off x="4503967" y="2574344"/>
            <a:ext cx="78689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9884" y="2679274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426"/>
          <p:cNvSpPr/>
          <p:nvPr/>
        </p:nvSpPr>
        <p:spPr>
          <a:xfrm>
            <a:off x="5602626" y="2565822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729" y="2386079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1204"/>
          <p:cNvSpPr/>
          <p:nvPr/>
        </p:nvSpPr>
        <p:spPr>
          <a:xfrm>
            <a:off x="2696434" y="2807010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308872" y="2688641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990469" y="263752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57975" y="2335112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487038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498127" y="1241633"/>
            <a:ext cx="1846773" cy="56419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3822822" y="1316353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Distributed Computing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66175" y="3492333"/>
            <a:ext cx="26108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90469" y="2799303"/>
            <a:ext cx="545087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310166" y="313754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117242" y="3184522"/>
            <a:ext cx="431726" cy="279274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3060" y="3096815"/>
            <a:ext cx="421497" cy="254113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21514" y="1823843"/>
            <a:ext cx="6814" cy="368926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77701" y="1902553"/>
            <a:ext cx="0" cy="301855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36573" y="2799303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236573" y="2655539"/>
            <a:ext cx="313813" cy="0"/>
          </a:xfrm>
          <a:prstGeom prst="straightConnector1">
            <a:avLst/>
          </a:prstGeom>
          <a:ln w="28575" cmpd="sng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891"/>
          <p:cNvSpPr txBox="1">
            <a:spLocks/>
          </p:cNvSpPr>
          <p:nvPr/>
        </p:nvSpPr>
        <p:spPr>
          <a:xfrm>
            <a:off x="1709443" y="219167"/>
            <a:ext cx="5896579" cy="82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>
              <a:lnSpc>
                <a:spcPct val="90000"/>
              </a:lnSpc>
              <a:def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2100" dirty="0" smtClean="0">
                <a:solidFill>
                  <a:srgbClr val="266D68"/>
                </a:solidFill>
              </a:rPr>
              <a:t>Spring XD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orchestrates </a:t>
            </a:r>
            <a:r>
              <a:rPr lang="en-US" sz="2100" dirty="0" smtClean="0">
                <a:solidFill>
                  <a:srgbClr val="266D68"/>
                </a:solidFill>
              </a:rPr>
              <a:t>and </a:t>
            </a:r>
            <a:r>
              <a:rPr lang="en-US" sz="2100" dirty="0" smtClean="0">
                <a:solidFill>
                  <a:schemeClr val="accent3">
                    <a:lumMod val="75000"/>
                  </a:schemeClr>
                </a:solidFill>
              </a:rPr>
              <a:t>automates </a:t>
            </a:r>
            <a:r>
              <a:rPr lang="en-US" sz="2100" dirty="0" smtClean="0">
                <a:solidFill>
                  <a:srgbClr val="266D68"/>
                </a:solidFill>
              </a:rPr>
              <a:t>all the steps on Data Stream Pipelining</a:t>
            </a:r>
            <a:endParaRPr lang="en-US" sz="2100" dirty="0">
              <a:solidFill>
                <a:srgbClr val="266D68"/>
              </a:solidFill>
            </a:endParaRPr>
          </a:p>
        </p:txBody>
      </p:sp>
      <p:sp>
        <p:nvSpPr>
          <p:cNvPr id="40" name="Shape 893"/>
          <p:cNvSpPr/>
          <p:nvPr/>
        </p:nvSpPr>
        <p:spPr>
          <a:xfrm>
            <a:off x="2602921" y="2173720"/>
            <a:ext cx="3701733" cy="963823"/>
          </a:xfrm>
          <a:prstGeom prst="rect">
            <a:avLst/>
          </a:prstGeom>
          <a:ln w="38100">
            <a:solidFill>
              <a:srgbClr val="F27C3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27C3A"/>
                </a:solidFill>
              </a:defRPr>
            </a:pPr>
            <a:endParaRPr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84" y="2702601"/>
            <a:ext cx="413753" cy="4137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17" y="2708445"/>
            <a:ext cx="403725" cy="3881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91" y="2173720"/>
            <a:ext cx="515252" cy="515252"/>
          </a:xfrm>
          <a:prstGeom prst="rect">
            <a:avLst/>
          </a:prstGeom>
        </p:spPr>
      </p:pic>
      <p:sp>
        <p:nvSpPr>
          <p:cNvPr id="44" name="Shape 895"/>
          <p:cNvSpPr/>
          <p:nvPr/>
        </p:nvSpPr>
        <p:spPr>
          <a:xfrm>
            <a:off x="6077095" y="3526470"/>
            <a:ext cx="512843" cy="153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710"/>
                </a:moveTo>
                <a:cubicBezTo>
                  <a:pt x="8741" y="-5399"/>
                  <a:pt x="15941" y="-5235"/>
                  <a:pt x="21600" y="16201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896"/>
          <p:cNvSpPr/>
          <p:nvPr/>
        </p:nvSpPr>
        <p:spPr>
          <a:xfrm>
            <a:off x="6069813" y="3844989"/>
            <a:ext cx="534750" cy="18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5" extrusionOk="0">
                <a:moveTo>
                  <a:pt x="21600" y="6920"/>
                </a:moveTo>
                <a:cubicBezTo>
                  <a:pt x="11745" y="21600"/>
                  <a:pt x="4545" y="19293"/>
                  <a:pt x="0" y="0"/>
                </a:cubicBezTo>
              </a:path>
            </a:pathLst>
          </a:custGeom>
          <a:ln w="25400">
            <a:solidFill>
              <a:schemeClr val="tx2"/>
            </a:solidFill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1426"/>
          <p:cNvSpPr/>
          <p:nvPr/>
        </p:nvSpPr>
        <p:spPr>
          <a:xfrm>
            <a:off x="6980714" y="2506654"/>
            <a:ext cx="1149730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In-Memory </a:t>
            </a:r>
            <a:r>
              <a:rPr lang="x-none" sz="1200" dirty="0" smtClean="0">
                <a:solidFill>
                  <a:srgbClr val="29756E"/>
                </a:solidFill>
              </a:rPr>
              <a:t>Real-Time Data</a:t>
            </a:r>
            <a:endParaRPr sz="1200" dirty="0">
              <a:solidFill>
                <a:srgbClr val="297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47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52571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Productive: no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new connectors easily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using 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73166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5049553"/>
      </p:ext>
    </p:extLst>
  </p:cSld>
  <p:clrMapOvr>
    <a:masterClrMapping/>
  </p:clrMapOvr>
  <p:transition xmlns:p14="http://schemas.microsoft.com/office/powerpoint/2010/main" spd="med">
    <p:dissolve/>
  </p:transition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954</Words>
  <Application>Microsoft Macintosh PowerPoint</Application>
  <PresentationFormat>On-screen Show (16:9)</PresentationFormat>
  <Paragraphs>271</Paragraphs>
  <Slides>30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XD – State of the Art Data Pipeline automation</vt:lpstr>
      <vt:lpstr>PowerPoint Presentation</vt:lpstr>
      <vt:lpstr>GemFire – Enterprise In Memory Data Grid</vt:lpstr>
      <vt:lpstr>PowerPoint Presentation</vt:lpstr>
      <vt:lpstr>HAWQ – Advanced SQL analytics in Hadoop</vt:lpstr>
      <vt:lpstr>PowerPoint Presentation</vt:lpstr>
      <vt:lpstr>Existing open-source tools only do part of the job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 Aviation – Big Data &amp; IoT</vt:lpstr>
      <vt:lpstr>GE Aviation – Big Data &amp; IoT</vt:lpstr>
      <vt:lpstr>GE Energy – Fast Data &amp; IoT</vt:lpstr>
      <vt:lpstr>GE Energy – Fast Data &amp; IoT</vt:lpstr>
      <vt:lpstr>GE Transportation – Big &amp; Fast Data</vt:lpstr>
      <vt:lpstr>PowerPoint Presentation</vt:lpstr>
      <vt:lpstr>PowerPoint Presentation</vt:lpstr>
      <vt:lpstr>Embracing Agile Analytics</vt:lpstr>
      <vt:lpstr>The Connected Car Architecture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119</cp:revision>
  <dcterms:modified xsi:type="dcterms:W3CDTF">2015-03-16T02:43:09Z</dcterms:modified>
</cp:coreProperties>
</file>